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Lst>
  <p:notesMasterIdLst>
    <p:notesMasterId r:id="rId41"/>
  </p:notesMasterIdLst>
  <p:handoutMasterIdLst>
    <p:handoutMasterId r:id="rId42"/>
  </p:handoutMasterIdLst>
  <p:sldIdLst>
    <p:sldId id="256" r:id="rId4"/>
    <p:sldId id="275" r:id="rId5"/>
    <p:sldId id="257" r:id="rId6"/>
    <p:sldId id="258" r:id="rId7"/>
    <p:sldId id="260" r:id="rId8"/>
    <p:sldId id="259" r:id="rId9"/>
    <p:sldId id="268" r:id="rId10"/>
    <p:sldId id="269" r:id="rId11"/>
    <p:sldId id="270" r:id="rId12"/>
    <p:sldId id="310" r:id="rId13"/>
    <p:sldId id="271" r:id="rId14"/>
    <p:sldId id="272" r:id="rId15"/>
    <p:sldId id="273" r:id="rId16"/>
    <p:sldId id="307" r:id="rId17"/>
    <p:sldId id="274" r:id="rId18"/>
    <p:sldId id="280" r:id="rId19"/>
    <p:sldId id="299" r:id="rId20"/>
    <p:sldId id="300" r:id="rId21"/>
    <p:sldId id="285" r:id="rId22"/>
    <p:sldId id="277" r:id="rId23"/>
    <p:sldId id="286" r:id="rId24"/>
    <p:sldId id="287" r:id="rId25"/>
    <p:sldId id="309" r:id="rId26"/>
    <p:sldId id="291" r:id="rId27"/>
    <p:sldId id="288" r:id="rId28"/>
    <p:sldId id="289" r:id="rId29"/>
    <p:sldId id="290" r:id="rId30"/>
    <p:sldId id="295" r:id="rId31"/>
    <p:sldId id="297" r:id="rId32"/>
    <p:sldId id="298" r:id="rId33"/>
    <p:sldId id="294" r:id="rId34"/>
    <p:sldId id="308" r:id="rId35"/>
    <p:sldId id="306" r:id="rId36"/>
    <p:sldId id="301" r:id="rId37"/>
    <p:sldId id="302" r:id="rId38"/>
    <p:sldId id="305" r:id="rId39"/>
    <p:sldId id="30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85F87F-5A43-EC4E-9CF8-8F4099912495}">
          <p14:sldIdLst>
            <p14:sldId id="256"/>
            <p14:sldId id="275"/>
            <p14:sldId id="257"/>
            <p14:sldId id="258"/>
            <p14:sldId id="260"/>
            <p14:sldId id="259"/>
            <p14:sldId id="268"/>
            <p14:sldId id="269"/>
            <p14:sldId id="270"/>
            <p14:sldId id="310"/>
            <p14:sldId id="271"/>
            <p14:sldId id="272"/>
            <p14:sldId id="273"/>
            <p14:sldId id="307"/>
            <p14:sldId id="274"/>
            <p14:sldId id="280"/>
            <p14:sldId id="299"/>
            <p14:sldId id="300"/>
            <p14:sldId id="285"/>
            <p14:sldId id="277"/>
            <p14:sldId id="286"/>
            <p14:sldId id="287"/>
            <p14:sldId id="309"/>
            <p14:sldId id="291"/>
            <p14:sldId id="288"/>
            <p14:sldId id="289"/>
            <p14:sldId id="290"/>
            <p14:sldId id="295"/>
            <p14:sldId id="297"/>
            <p14:sldId id="298"/>
            <p14:sldId id="294"/>
            <p14:sldId id="308"/>
            <p14:sldId id="306"/>
            <p14:sldId id="301"/>
            <p14:sldId id="302"/>
            <p14:sldId id="305"/>
          </p14:sldIdLst>
        </p14:section>
        <p14:section name="Untitled Section" id="{21A33F8D-96A0-D34B-91AB-F4660F4E1A8E}">
          <p14:sldIdLst>
            <p14:sldId id="3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7E700"/>
    <a:srgbClr val="F976F5"/>
    <a:srgbClr val="F644F9"/>
    <a:srgbClr val="72C860"/>
    <a:srgbClr val="9BC882"/>
    <a:srgbClr val="00A2A2"/>
    <a:srgbClr val="DB3EDD"/>
    <a:srgbClr val="E4822B"/>
    <a:srgbClr val="B533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66" autoAdjust="0"/>
  </p:normalViewPr>
  <p:slideViewPr>
    <p:cSldViewPr snapToGrid="0" snapToObjects="1">
      <p:cViewPr>
        <p:scale>
          <a:sx n="103" d="100"/>
          <a:sy n="103" d="100"/>
        </p:scale>
        <p:origin x="-1696"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9EC8C6-F700-204A-8745-44CCA930C3E0}" type="datetimeFigureOut">
              <a:rPr lang="en-US" smtClean="0"/>
              <a:t>31/3/17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3A5F17-4699-BA4F-BB2A-E8081A5A884F}" type="slidenum">
              <a:rPr lang="en-US" smtClean="0"/>
              <a:t>‹#›</a:t>
            </a:fld>
            <a:endParaRPr lang="en-US"/>
          </a:p>
        </p:txBody>
      </p:sp>
    </p:spTree>
    <p:extLst>
      <p:ext uri="{BB962C8B-B14F-4D97-AF65-F5344CB8AC3E}">
        <p14:creationId xmlns:p14="http://schemas.microsoft.com/office/powerpoint/2010/main" val="10323975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146648-AF79-624B-BCE0-79191B4F5F8A}" type="datetimeFigureOut">
              <a:rPr lang="en-US" smtClean="0"/>
              <a:t>31/3/17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862039-734C-8141-AAE4-5A577BB5E736}" type="slidenum">
              <a:rPr lang="en-US" smtClean="0"/>
              <a:t>‹#›</a:t>
            </a:fld>
            <a:endParaRPr lang="en-US"/>
          </a:p>
        </p:txBody>
      </p:sp>
    </p:spTree>
    <p:extLst>
      <p:ext uri="{BB962C8B-B14F-4D97-AF65-F5344CB8AC3E}">
        <p14:creationId xmlns:p14="http://schemas.microsoft.com/office/powerpoint/2010/main" val="22827824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νανοσωματίδια μπορούν να προσδεθούν με διαφορες ουσίες (</a:t>
            </a:r>
            <a:r>
              <a:rPr lang="en-US" dirty="0" smtClean="0"/>
              <a:t>agents)</a:t>
            </a:r>
            <a:r>
              <a:rPr lang="en-US" baseline="0" dirty="0" smtClean="0"/>
              <a:t> </a:t>
            </a:r>
            <a:r>
              <a:rPr lang="el-GR" baseline="0" dirty="0" smtClean="0"/>
              <a:t>και να χρησιμοποιηθούν ως σκιαγραφικά μέσα αντίθεσης στο </a:t>
            </a:r>
            <a:r>
              <a:rPr lang="en-US" baseline="0" dirty="0" smtClean="0"/>
              <a:t>MRI, CT, optical imaging….</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7</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smtClean="0"/>
              <a:t>Οι</a:t>
            </a:r>
            <a:r>
              <a:rPr lang="el-GR" baseline="0" dirty="0" smtClean="0"/>
              <a:t> εικόνες που έχουν ληφθεί 24 </a:t>
            </a:r>
            <a:r>
              <a:rPr lang="en-US" baseline="0" dirty="0" err="1" smtClean="0"/>
              <a:t>hr</a:t>
            </a:r>
            <a:r>
              <a:rPr lang="en-US" baseline="0" dirty="0" smtClean="0"/>
              <a:t> </a:t>
            </a:r>
            <a:r>
              <a:rPr lang="el-GR" baseline="0" dirty="0" smtClean="0"/>
              <a:t>μετά την έγχυση </a:t>
            </a:r>
            <a:r>
              <a:rPr lang="en-US" baseline="0" dirty="0" err="1" smtClean="0"/>
              <a:t>nps</a:t>
            </a:r>
            <a:r>
              <a:rPr lang="en-US" baseline="0" dirty="0" smtClean="0"/>
              <a:t> </a:t>
            </a:r>
            <a:r>
              <a:rPr lang="el-GR" baseline="0" dirty="0" smtClean="0"/>
              <a:t>δείχνουν ενίσχυση του σήματος σε μεγαλύτερη περιοχή </a:t>
            </a:r>
            <a:r>
              <a:rPr lang="en-US" baseline="0" dirty="0" smtClean="0">
                <a:sym typeface="Wingdings"/>
              </a:rPr>
              <a:t></a:t>
            </a:r>
            <a:r>
              <a:rPr lang="el-GR" baseline="0" dirty="0" smtClean="0">
                <a:sym typeface="Wingdings"/>
              </a:rPr>
              <a:t> περιοχή όπου έχουν ‘’παγιδευτεί’’ τα </a:t>
            </a:r>
            <a:r>
              <a:rPr lang="en-US" baseline="0" dirty="0" err="1" smtClean="0">
                <a:sym typeface="Wingdings"/>
              </a:rPr>
              <a:t>nps</a:t>
            </a:r>
            <a:r>
              <a:rPr lang="en-US" baseline="0" dirty="0" smtClean="0">
                <a:sym typeface="Wingdings"/>
              </a:rPr>
              <a:t> </a:t>
            </a:r>
            <a:r>
              <a:rPr lang="el-GR" baseline="0" dirty="0" smtClean="0">
                <a:sym typeface="Wingdings"/>
              </a:rPr>
              <a:t>από μακρφάγα </a:t>
            </a:r>
            <a:r>
              <a:rPr lang="en-US" baseline="0" dirty="0" smtClean="0">
                <a:sym typeface="Wingdings"/>
              </a:rPr>
              <a:t></a:t>
            </a:r>
            <a:r>
              <a:rPr lang="el-GR" baseline="0" dirty="0" smtClean="0">
                <a:sym typeface="Wingdings"/>
              </a:rPr>
              <a:t> περιοχή πιθανής φλεγμονής</a:t>
            </a:r>
          </a:p>
          <a:p>
            <a:pPr marL="228600" indent="-228600">
              <a:buAutoNum type="arabicPeriod"/>
            </a:pPr>
            <a:r>
              <a:rPr lang="en-US" baseline="0" dirty="0" smtClean="0">
                <a:sym typeface="Wingdings"/>
              </a:rPr>
              <a:t>CBV </a:t>
            </a:r>
            <a:r>
              <a:rPr lang="en-US" baseline="0" dirty="0" err="1" smtClean="0">
                <a:sym typeface="Wingdings"/>
              </a:rPr>
              <a:t>ferumoxytol</a:t>
            </a:r>
            <a:r>
              <a:rPr lang="en-US" baseline="0" dirty="0" smtClean="0">
                <a:sym typeface="Wingdings"/>
              </a:rPr>
              <a:t>&gt;CBV Gd. </a:t>
            </a:r>
            <a:r>
              <a:rPr lang="el-GR" baseline="0" dirty="0" smtClean="0">
                <a:sym typeface="Wingdings"/>
              </a:rPr>
              <a:t>Επειδή τα </a:t>
            </a:r>
            <a:r>
              <a:rPr lang="en-US" baseline="0" dirty="0" err="1" smtClean="0">
                <a:sym typeface="Wingdings"/>
              </a:rPr>
              <a:t>nps</a:t>
            </a:r>
            <a:r>
              <a:rPr lang="en-US" baseline="0" dirty="0" smtClean="0">
                <a:sym typeface="Wingdings"/>
              </a:rPr>
              <a:t> </a:t>
            </a:r>
            <a:r>
              <a:rPr lang="el-GR" baseline="0" dirty="0" smtClean="0">
                <a:sym typeface="Wingdings"/>
              </a:rPr>
              <a:t>είναι </a:t>
            </a:r>
            <a:r>
              <a:rPr lang="en-US" baseline="0" dirty="0" smtClean="0">
                <a:sym typeface="Wingdings"/>
              </a:rPr>
              <a:t>blood poll agents </a:t>
            </a:r>
            <a:r>
              <a:rPr lang="el-GR" baseline="0" dirty="0" smtClean="0">
                <a:sym typeface="Wingdings"/>
              </a:rPr>
              <a:t>είναι πιο αξιόπιστα στη μέτρηση του </a:t>
            </a:r>
            <a:r>
              <a:rPr lang="en-US" baseline="0" dirty="0" smtClean="0">
                <a:sym typeface="Wingdings"/>
              </a:rPr>
              <a:t>CBV. (</a:t>
            </a:r>
            <a:r>
              <a:rPr lang="el-GR" baseline="0" dirty="0" smtClean="0">
                <a:sym typeface="Wingdings"/>
              </a:rPr>
              <a:t>χάρτης </a:t>
            </a:r>
            <a:r>
              <a:rPr lang="en-US" baseline="0" dirty="0" smtClean="0">
                <a:sym typeface="Wingdings"/>
              </a:rPr>
              <a:t>CBV: </a:t>
            </a:r>
            <a:r>
              <a:rPr lang="el-GR" baseline="0" dirty="0" smtClean="0">
                <a:sym typeface="Wingdings"/>
              </a:rPr>
              <a:t>δείχνει την μικροαγγειωση του όγκου-&gt;εξάγονται συμπερασματα για το βαθμό κακοήθειας αλλά και για τον καλύτερο προσδιορισμό του περιγράμματος του όγκου)</a:t>
            </a:r>
          </a:p>
          <a:p>
            <a:pPr marL="0" indent="0">
              <a:buNone/>
            </a:pPr>
            <a:r>
              <a:rPr lang="en-US" sz="1200" kern="1200" dirty="0" err="1" smtClean="0">
                <a:solidFill>
                  <a:schemeClr val="tx1"/>
                </a:solidFill>
                <a:latin typeface="+mn-lt"/>
                <a:ea typeface="+mn-ea"/>
                <a:cs typeface="+mn-cs"/>
              </a:rPr>
              <a:t>Ferumoxytol</a:t>
            </a:r>
            <a:r>
              <a:rPr lang="en-US" sz="1200" kern="1200" dirty="0" smtClean="0">
                <a:solidFill>
                  <a:schemeClr val="tx1"/>
                </a:solidFill>
                <a:latin typeface="+mn-lt"/>
                <a:ea typeface="+mn-ea"/>
                <a:cs typeface="+mn-cs"/>
              </a:rPr>
              <a:t> can be safely given as a short intravenous bolus for dynamic MRI where it serves as a true blood pool agent at early time points (minutes) and is useful for measurement of the relative cerebral blood volume (</a:t>
            </a:r>
            <a:r>
              <a:rPr lang="en-US" sz="1200" kern="1200" dirty="0" err="1" smtClean="0">
                <a:solidFill>
                  <a:schemeClr val="tx1"/>
                </a:solidFill>
                <a:latin typeface="+mn-lt"/>
                <a:ea typeface="+mn-ea"/>
                <a:cs typeface="+mn-cs"/>
              </a:rPr>
              <a:t>rCBV</a:t>
            </a:r>
            <a:r>
              <a:rPr lang="en-US" sz="1200" kern="1200" dirty="0" smtClean="0">
                <a:solidFill>
                  <a:schemeClr val="tx1"/>
                </a:solidFill>
                <a:latin typeface="+mn-lt"/>
                <a:ea typeface="+mn-ea"/>
                <a:cs typeface="+mn-cs"/>
              </a:rPr>
              <a:t>).</a:t>
            </a:r>
            <a:r>
              <a:rPr lang="el-GR" sz="1200" u="sng" kern="1200" baseline="0" dirty="0" smtClean="0">
                <a:solidFill>
                  <a:schemeClr val="tx1"/>
                </a:solidFill>
                <a:latin typeface="+mn-lt"/>
                <a:ea typeface="+mn-ea"/>
                <a:cs typeface="+mn-cs"/>
              </a:rPr>
              <a:t> </a:t>
            </a:r>
            <a:r>
              <a:rPr lang="en-US" sz="1200" u="sng" kern="1200" dirty="0" smtClean="0">
                <a:solidFill>
                  <a:schemeClr val="tx1"/>
                </a:solidFill>
                <a:latin typeface="+mn-lt"/>
                <a:ea typeface="+mn-ea"/>
                <a:cs typeface="+mn-cs"/>
              </a:rPr>
              <a:t>Over a period of hours, </a:t>
            </a:r>
            <a:r>
              <a:rPr lang="en-US" sz="1200" u="sng" kern="1200" dirty="0" err="1" smtClean="0">
                <a:solidFill>
                  <a:schemeClr val="tx1"/>
                </a:solidFill>
                <a:latin typeface="+mn-lt"/>
                <a:ea typeface="+mn-ea"/>
                <a:cs typeface="+mn-cs"/>
              </a:rPr>
              <a:t>ferumoxytol</a:t>
            </a:r>
            <a:r>
              <a:rPr lang="en-US" sz="1200" u="sng" kern="1200" dirty="0" smtClean="0">
                <a:solidFill>
                  <a:schemeClr val="tx1"/>
                </a:solidFill>
                <a:latin typeface="+mn-lt"/>
                <a:ea typeface="+mn-ea"/>
                <a:cs typeface="+mn-cs"/>
              </a:rPr>
              <a:t> undergoes uptake in reactive astrocytes and tissue macrophages. Consequently, </a:t>
            </a:r>
            <a:r>
              <a:rPr lang="en-US" sz="1200" u="sng" kern="1200" dirty="0" err="1" smtClean="0">
                <a:solidFill>
                  <a:schemeClr val="tx1"/>
                </a:solidFill>
                <a:latin typeface="+mn-lt"/>
                <a:ea typeface="+mn-ea"/>
                <a:cs typeface="+mn-cs"/>
              </a:rPr>
              <a:t>ferumoxytol</a:t>
            </a:r>
            <a:r>
              <a:rPr lang="en-US" sz="1200" u="sng" kern="1200" dirty="0" smtClean="0">
                <a:solidFill>
                  <a:schemeClr val="tx1"/>
                </a:solidFill>
                <a:latin typeface="+mn-lt"/>
                <a:ea typeface="+mn-ea"/>
                <a:cs typeface="+mn-cs"/>
              </a:rPr>
              <a:t> has the potential for imaging of both tumor vasculature and inflammation in central nervous system (CNS) malignancies.</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21</a:t>
            </a:fld>
            <a:endParaRPr lang="en-US"/>
          </a:p>
        </p:txBody>
      </p:sp>
    </p:spTree>
    <p:extLst>
      <p:ext uri="{BB962C8B-B14F-4D97-AF65-F5344CB8AC3E}">
        <p14:creationId xmlns:p14="http://schemas.microsoft.com/office/powerpoint/2010/main" val="369737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dirty="0" smtClean="0">
                <a:latin typeface="Corbel" charset="0"/>
              </a:rPr>
              <a:t>Στην περίπτωση των απομυελινωτικών νόσων, τα νανοσωματίδια αποκαλύπτουν επιπλέον βλάβες σε φάση ενεργότητας, οι οποίες δεν αναδείκνύονται με τα συμβατικά σκιαγραφικά (γαδολίνιο), ενώ βλάβες που ενισχύονται και με τα δύο είδη σκιαγραφικών, φάνηκε να σχετίζονται με πιο επιθετικές μορφες της νόσου και χειρότερη πρόγνωση</a:t>
            </a:r>
            <a:endParaRPr lang="en-US" sz="1200" dirty="0" smtClean="0">
              <a:latin typeface="Corbe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charset="0"/>
              </a:rPr>
              <a:t>USPIO=ferumoxtran-10</a:t>
            </a:r>
          </a:p>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22</a:t>
            </a:fld>
            <a:endParaRPr lang="en-US"/>
          </a:p>
        </p:txBody>
      </p:sp>
    </p:spTree>
    <p:extLst>
      <p:ext uri="{BB962C8B-B14F-4D97-AF65-F5344CB8AC3E}">
        <p14:creationId xmlns:p14="http://schemas.microsoft.com/office/powerpoint/2010/main" val="369737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charset="0"/>
              </a:rPr>
              <a:t>USPIO=ferumoxtran-10</a:t>
            </a:r>
          </a:p>
          <a:p>
            <a:r>
              <a:rPr lang="el-GR" sz="1200" kern="1200" dirty="0" smtClean="0">
                <a:solidFill>
                  <a:schemeClr val="tx1"/>
                </a:solidFill>
                <a:latin typeface="+mn-lt"/>
                <a:ea typeface="+mn-ea"/>
                <a:cs typeface="+mn-cs"/>
              </a:rPr>
              <a:t>σηραγγώδες αιμαγγείωμα είναι ένα παθολογικό σύμπλεγμα τριχοειδών αγγείων και φλεβιδίων, τα οποία περιοδικά αιμορραγούν και δημιουργούν μία βλάβη στον εγκέφαλο ή το νωτιαίο μυελό, που μοιάζει με ποπ – κορν με λεπτά τοιχώματα, η οποία περιέχει αίμα διαφορετικών χρόνων. Τα σηραγγώδη αιμαγγειώματα ονομάζονται επίσης αγγειογραφικά κρυπτικές αρτηριοφλεβώδεις δυσπλασίες.</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23</a:t>
            </a:fld>
            <a:endParaRPr lang="en-US"/>
          </a:p>
        </p:txBody>
      </p:sp>
    </p:spTree>
    <p:extLst>
      <p:ext uri="{BB962C8B-B14F-4D97-AF65-F5344CB8AC3E}">
        <p14:creationId xmlns:p14="http://schemas.microsoft.com/office/powerpoint/2010/main" val="369737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kidney failure, the reduced renal function increases significantly the half–life of GBCA. This prolonged half-time allows the liberation of free Gd</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ions in the human body. The free Gd</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ions, which are extremely toxic, accumulate in tissues and organs, leading to fibrosis (Chopra et al 2012). </a:t>
            </a:r>
          </a:p>
          <a:p>
            <a:r>
              <a:rPr lang="en-US" sz="1200" kern="1200" dirty="0" smtClean="0">
                <a:solidFill>
                  <a:schemeClr val="tx1"/>
                </a:solidFill>
                <a:effectLst/>
                <a:latin typeface="+mn-lt"/>
                <a:ea typeface="+mn-ea"/>
                <a:cs typeface="+mn-cs"/>
              </a:rPr>
              <a:t>In contrast with GBCA, IONs are removed from the RES and especially from the </a:t>
            </a:r>
            <a:r>
              <a:rPr lang="en-US" sz="1200" kern="1200" dirty="0" err="1" smtClean="0">
                <a:solidFill>
                  <a:schemeClr val="tx1"/>
                </a:solidFill>
                <a:effectLst/>
                <a:latin typeface="+mn-lt"/>
                <a:ea typeface="+mn-ea"/>
                <a:cs typeface="+mn-cs"/>
              </a:rPr>
              <a:t>Kupffer</a:t>
            </a:r>
            <a:r>
              <a:rPr lang="en-US" sz="1200" kern="1200" dirty="0" smtClean="0">
                <a:solidFill>
                  <a:schemeClr val="tx1"/>
                </a:solidFill>
                <a:effectLst/>
                <a:latin typeface="+mn-lt"/>
                <a:ea typeface="+mn-ea"/>
                <a:cs typeface="+mn-cs"/>
              </a:rPr>
              <a:t> cells within the liver. </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24</a:t>
            </a:fld>
            <a:endParaRPr lang="en-US"/>
          </a:p>
        </p:txBody>
      </p:sp>
    </p:spTree>
    <p:extLst>
      <p:ext uri="{BB962C8B-B14F-4D97-AF65-F5344CB8AC3E}">
        <p14:creationId xmlns:p14="http://schemas.microsoft.com/office/powerpoint/2010/main" val="370062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latin typeface="+mj-lt"/>
              </a:rPr>
              <a:t>Ο ΑΕΦ αποτελείται από ενδοθηλιακά κύτταρα τα οποία σχηματίζουν ισχυρούς/στεγανούς συνδέσμους. Ο ΑΕΦ επιτρέπει τη διάχυση αερίων, νερού και λιπόφιλων μορίων (αμινοξέα, γλυκόλη). Απο΄την άλλη εμποδίζει</a:t>
            </a:r>
            <a:r>
              <a:rPr lang="el-GR" baseline="0" dirty="0" smtClean="0">
                <a:latin typeface="+mj-lt"/>
              </a:rPr>
              <a:t> την είσοδο νευροτοξινών με αποτέλεσμα να ελαχιστοποιούνται οι επιλογές φαρμάκων για ασθένειες όπως το </a:t>
            </a:r>
            <a:r>
              <a:rPr lang="en-US" baseline="0" dirty="0" smtClean="0">
                <a:latin typeface="+mj-lt"/>
              </a:rPr>
              <a:t>Alzheimer.</a:t>
            </a:r>
            <a:endParaRPr lang="el-GR" baseline="0" dirty="0" smtClean="0">
              <a:latin typeface="+mj-lt"/>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latin typeface="+mn-lt"/>
                <a:ea typeface="+mn-ea"/>
                <a:cs typeface="+mn-cs"/>
              </a:rPr>
              <a:t>Τα</a:t>
            </a:r>
            <a:r>
              <a:rPr lang="el-GR" sz="1200" kern="1200" baseline="0" dirty="0" smtClean="0">
                <a:solidFill>
                  <a:schemeClr val="tx1"/>
                </a:solidFill>
                <a:latin typeface="+mn-lt"/>
                <a:ea typeface="+mn-ea"/>
                <a:cs typeface="+mn-cs"/>
              </a:rPr>
              <a:t> φάρμακα βρίσκονται ενκαμψακιωμένα μέσα στα </a:t>
            </a:r>
            <a:r>
              <a:rPr lang="en-US" sz="1200" kern="1200" baseline="0" dirty="0" err="1" smtClean="0">
                <a:solidFill>
                  <a:schemeClr val="tx1"/>
                </a:solidFill>
                <a:latin typeface="+mn-lt"/>
                <a:ea typeface="+mn-ea"/>
                <a:cs typeface="+mn-cs"/>
              </a:rPr>
              <a:t>nps</a:t>
            </a:r>
            <a:r>
              <a:rPr lang="en-US" sz="1200" kern="1200" baseline="0" dirty="0" smtClean="0">
                <a:solidFill>
                  <a:schemeClr val="tx1"/>
                </a:solidFill>
                <a:latin typeface="+mn-lt"/>
                <a:ea typeface="+mn-ea"/>
                <a:cs typeface="+mn-cs"/>
              </a:rPr>
              <a:t> </a:t>
            </a:r>
            <a:r>
              <a:rPr lang="el-GR" sz="1200" kern="1200" baseline="0" dirty="0" smtClean="0">
                <a:solidFill>
                  <a:schemeClr val="tx1"/>
                </a:solidFill>
                <a:latin typeface="+mn-lt"/>
                <a:ea typeface="+mn-ea"/>
                <a:cs typeface="+mn-cs"/>
              </a:rPr>
              <a:t>οπότε η διέλευσή τους διαμέσου του ΒΒΒ δεν εξαρτάται πλέον από τη χημική τους δομή.</a:t>
            </a:r>
            <a:endParaRPr lang="en-US" sz="1200" kern="1200" dirty="0" smtClean="0">
              <a:solidFill>
                <a:schemeClr val="tx1"/>
              </a:solidFill>
              <a:latin typeface="+mn-lt"/>
              <a:ea typeface="+mn-ea"/>
              <a:cs typeface="+mn-cs"/>
            </a:endParaRPr>
          </a:p>
          <a:p>
            <a:endParaRPr lang="en-US" dirty="0">
              <a:latin typeface="+mj-lt"/>
            </a:endParaRPr>
          </a:p>
        </p:txBody>
      </p:sp>
      <p:sp>
        <p:nvSpPr>
          <p:cNvPr id="4" name="Slide Number Placeholder 3"/>
          <p:cNvSpPr>
            <a:spLocks noGrp="1"/>
          </p:cNvSpPr>
          <p:nvPr>
            <p:ph type="sldNum" sz="quarter" idx="10"/>
          </p:nvPr>
        </p:nvSpPr>
        <p:spPr/>
        <p:txBody>
          <a:bodyPr/>
          <a:lstStyle/>
          <a:p>
            <a:fld id="{D7862039-734C-8141-AAE4-5A577BB5E736}" type="slidenum">
              <a:rPr lang="en-US" smtClean="0"/>
              <a:t>28</a:t>
            </a:fld>
            <a:endParaRPr lang="en-US"/>
          </a:p>
        </p:txBody>
      </p:sp>
    </p:spTree>
    <p:extLst>
      <p:ext uri="{BB962C8B-B14F-4D97-AF65-F5344CB8AC3E}">
        <p14:creationId xmlns:p14="http://schemas.microsoft.com/office/powerpoint/2010/main" val="242076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διάχυση των ουσιών στον εγκέφαλο μπορεί να διαχωριστεί σε παρακυτταρική και διακυτταρική </a:t>
            </a: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τα μικρά υδατοδιαλυτά μόρια απλά διαχέονται μέσω των σφικτών συζεύξεων, αλλά όχι σε ικανές ποσότητες. </a:t>
            </a: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Διαλυτές λιπιδικές ουσίες, μικρού μοριακού βάρους, όπως η αλκοόλη και οι στεροειδείς ορμόνες διεισδύουν διαμέσου των κυττάρων με διάλυση στη λιπιδική μεμβράνη των κυττάρων </a:t>
            </a: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για τη διαπέραση των άλλων ουσιών</a:t>
            </a:r>
            <a:r>
              <a:rPr lang="el-GR"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όπως η γλυκόζη) απαιτούνται πρωτεΐνες μεταφοράς (μεταφορείς) και ειδικοί μηχανισμοί με τη μεσολάβηση υποδοχέων ή κυστιδίων (μέσω προσρόφησης). </a:t>
            </a: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Αντλίες εκροής ή μεταφορείς είναι υπεύθυνοι για την εκροή των φαρμάκων από τον εγκέφαλο </a:t>
            </a: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Η διακυττάρωση με τη μεσολάβηση υποδοχέα λειτουργεί ως μέσο για την επιλεκτική διαπέραση μακρομορίων στον εγκέφαλο </a:t>
            </a: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Η μεταφορά μορίων μέσω προσρόφησης, ενεργοποιείται από ηλεκτροστατική αλληλεπίδραση μεταξύ ενός θετικά φορτισμένου μορίου, συνήθως τη φορτισμένη ομάδα ενός πεπτιδίου, και την αρνητικά φορτισμένη επιφάνεια της μεμβράνης πλάσματος </a:t>
            </a: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r>
              <a:rPr lang="el-GR" sz="1200" kern="1200" dirty="0" smtClean="0">
                <a:solidFill>
                  <a:schemeClr val="tx1"/>
                </a:solidFill>
                <a:effectLst/>
                <a:latin typeface="+mn-lt"/>
                <a:ea typeface="+mn-ea"/>
                <a:cs typeface="+mn-cs"/>
              </a:rPr>
              <a:t>H διακυττάρωση μέσω κυττάρων βασίζεται σε κύτταρα του ανοσοποιητικού συστήματος όπως τα μονοκύτταρα ή μακροφάγα να διαπερνούν τον ακέραιο ΑΕΦ. Αντίθετα με τα προαναφερθέντα μονοπάτια μεταφοράς, τα οποία επιτρέπουν την διαπέραση μορίων με συγκεκριμένες ιδιότητες, η διακυττάρωση με τη μεσολάβηση φορέων είναι μοναδική στο ότι μπορεί να χρησιμοποιηθεί σχεδόν για οποιοδήποτε τύπο μορίων, σε συστήματα σωματιδίων (π.χ. λιποσώματα)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Ανάμεσα σε όλες τις οδούς, η ‘’</a:t>
            </a:r>
            <a:r>
              <a:rPr lang="en-US" sz="1200" kern="1200" dirty="0" smtClean="0">
                <a:solidFill>
                  <a:schemeClr val="tx1"/>
                </a:solidFill>
                <a:effectLst/>
                <a:latin typeface="+mn-lt"/>
                <a:ea typeface="+mn-ea"/>
                <a:cs typeface="+mn-cs"/>
              </a:rPr>
              <a:t>g’’ </a:t>
            </a:r>
            <a:r>
              <a:rPr lang="el-GR" sz="1200" kern="1200" dirty="0" smtClean="0">
                <a:solidFill>
                  <a:schemeClr val="tx1"/>
                </a:solidFill>
                <a:effectLst/>
                <a:latin typeface="+mn-lt"/>
                <a:ea typeface="+mn-ea"/>
                <a:cs typeface="+mn-cs"/>
              </a:rPr>
              <a:t>είναι η καταλληλότερη</a:t>
            </a:r>
            <a:r>
              <a:rPr lang="el-GR" sz="1200" kern="1200" baseline="0" dirty="0" smtClean="0">
                <a:solidFill>
                  <a:schemeClr val="tx1"/>
                </a:solidFill>
                <a:effectLst/>
                <a:latin typeface="+mn-lt"/>
                <a:ea typeface="+mn-ea"/>
                <a:cs typeface="+mn-cs"/>
              </a:rPr>
              <a:t> για</a:t>
            </a:r>
            <a:r>
              <a:rPr lang="en-US" sz="1200" kern="1200" baseline="0" dirty="0" smtClean="0">
                <a:solidFill>
                  <a:schemeClr val="tx1"/>
                </a:solidFill>
                <a:effectLst/>
                <a:latin typeface="+mn-lt"/>
                <a:ea typeface="+mn-ea"/>
                <a:cs typeface="+mn-cs"/>
              </a:rPr>
              <a:t> </a:t>
            </a:r>
            <a:r>
              <a:rPr lang="el-GR" sz="1200" kern="1200" baseline="0" dirty="0" smtClean="0">
                <a:solidFill>
                  <a:schemeClr val="tx1"/>
                </a:solidFill>
                <a:effectLst/>
                <a:latin typeface="+mn-lt"/>
                <a:ea typeface="+mn-ea"/>
                <a:cs typeface="+mn-cs"/>
              </a:rPr>
              <a:t>τη μεταφορά φαρμάκων μέσω λιποσωμάτων ή </a:t>
            </a:r>
            <a:r>
              <a:rPr lang="en-US" sz="1200" kern="1200" baseline="0" dirty="0" err="1" smtClean="0">
                <a:solidFill>
                  <a:schemeClr val="tx1"/>
                </a:solidFill>
                <a:effectLst/>
                <a:latin typeface="+mn-lt"/>
                <a:ea typeface="+mn-ea"/>
                <a:cs typeface="+mn-cs"/>
              </a:rPr>
              <a:t>nps</a:t>
            </a:r>
            <a:r>
              <a:rPr lang="el-GR" sz="1200" kern="1200" baseline="0" dirty="0" smtClean="0">
                <a:solidFill>
                  <a:schemeClr val="tx1"/>
                </a:solidFill>
                <a:effectLst/>
                <a:latin typeface="+mn-lt"/>
                <a:ea typeface="+mn-ea"/>
                <a:cs typeface="+mn-cs"/>
              </a:rPr>
              <a:t>. </a:t>
            </a: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l-GR"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l-GR" dirty="0" smtClean="0"/>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lphaLcParenR"/>
              <a:tabLst/>
              <a:defRPr/>
            </a:pPr>
            <a:endParaRPr lang="el-G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l-GR" dirty="0" smtClean="0"/>
          </a:p>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29</a:t>
            </a:fld>
            <a:endParaRPr lang="en-US"/>
          </a:p>
        </p:txBody>
      </p:sp>
    </p:spTree>
    <p:extLst>
      <p:ext uri="{BB962C8B-B14F-4D97-AF65-F5344CB8AC3E}">
        <p14:creationId xmlns:p14="http://schemas.microsoft.com/office/powerpoint/2010/main" val="316999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Tomographic reconstructions of a mouse brain removed 19 h after injection of PNPs. The upper panel shows the transverse plane and the lower panel depicts the sagittal plane. The two transverse planes in the upper panel are separated by 200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 Green arrows highlight the thalamus and hypothalamus, areas in which in the axial and sagittal planes a higher contrast and subsequently higher </a:t>
            </a:r>
            <a:r>
              <a:rPr lang="en-US" sz="1200" kern="1200" dirty="0" err="1" smtClean="0">
                <a:solidFill>
                  <a:schemeClr val="tx1"/>
                </a:solidFill>
                <a:latin typeface="+mn-lt"/>
                <a:ea typeface="+mn-ea"/>
                <a:cs typeface="+mn-cs"/>
              </a:rPr>
              <a:t>nanogold</a:t>
            </a:r>
            <a:r>
              <a:rPr lang="en-US" sz="1200" kern="1200" dirty="0" smtClean="0">
                <a:solidFill>
                  <a:schemeClr val="tx1"/>
                </a:solidFill>
                <a:latin typeface="+mn-lt"/>
                <a:ea typeface="+mn-ea"/>
                <a:cs typeface="+mn-cs"/>
              </a:rPr>
              <a:t> concentration was found.</a:t>
            </a:r>
            <a:endParaRPr lang="en-US" dirty="0">
              <a:latin typeface="+mj-lt"/>
            </a:endParaRPr>
          </a:p>
        </p:txBody>
      </p:sp>
      <p:sp>
        <p:nvSpPr>
          <p:cNvPr id="4" name="Slide Number Placeholder 3"/>
          <p:cNvSpPr>
            <a:spLocks noGrp="1"/>
          </p:cNvSpPr>
          <p:nvPr>
            <p:ph type="sldNum" sz="quarter" idx="10"/>
          </p:nvPr>
        </p:nvSpPr>
        <p:spPr/>
        <p:txBody>
          <a:bodyPr/>
          <a:lstStyle/>
          <a:p>
            <a:fld id="{D7862039-734C-8141-AAE4-5A577BB5E736}" type="slidenum">
              <a:rPr lang="en-US" smtClean="0"/>
              <a:t>30</a:t>
            </a:fld>
            <a:endParaRPr lang="en-US"/>
          </a:p>
        </p:txBody>
      </p:sp>
    </p:spTree>
    <p:extLst>
      <p:ext uri="{BB962C8B-B14F-4D97-AF65-F5344CB8AC3E}">
        <p14:creationId xmlns:p14="http://schemas.microsoft.com/office/powerpoint/2010/main" val="242076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sz="quarter" idx="10"/>
          </p:nvPr>
        </p:nvSpPr>
        <p:spPr/>
        <p:txBody>
          <a:bodyPr/>
          <a:lstStyle/>
          <a:p>
            <a:fld id="{D7862039-734C-8141-AAE4-5A577BB5E736}" type="slidenum">
              <a:rPr lang="en-US" smtClean="0"/>
              <a:t>33</a:t>
            </a:fld>
            <a:endParaRPr lang="en-US"/>
          </a:p>
        </p:txBody>
      </p:sp>
    </p:spTree>
    <p:extLst>
      <p:ext uri="{BB962C8B-B14F-4D97-AF65-F5344CB8AC3E}">
        <p14:creationId xmlns:p14="http://schemas.microsoft.com/office/powerpoint/2010/main" val="242076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Alzheimer:</a:t>
            </a:r>
            <a:r>
              <a:rPr lang="en-US" baseline="0" dirty="0" smtClean="0"/>
              <a:t> </a:t>
            </a:r>
            <a:r>
              <a:rPr lang="el-GR" baseline="0" dirty="0" smtClean="0"/>
              <a:t>Βασικές παθολογίες: 1) πλάκες αμυλοειδούς (σχηματίζονται από β-αμυλοειδή-Αβ πεπτίδια) και 2) νευροινιδιακές αλλοιώσεις</a:t>
            </a:r>
          </a:p>
          <a:p>
            <a:r>
              <a:rPr lang="el-GR" baseline="0" dirty="0" smtClean="0"/>
              <a:t>Οι αποθέσεις αμυλλοειδούς είναι αδιάλυτες στον εγκέφαλο</a:t>
            </a:r>
            <a:r>
              <a:rPr lang="en-US" baseline="0" dirty="0" smtClean="0">
                <a:sym typeface="Wingdings"/>
              </a:rPr>
              <a:t></a:t>
            </a:r>
            <a:r>
              <a:rPr lang="el-GR" baseline="0" dirty="0" smtClean="0">
                <a:sym typeface="Wingdings"/>
              </a:rPr>
              <a:t>καταστροφή νευρώνων</a:t>
            </a:r>
            <a:endParaRPr lang="en-US" baseline="0" dirty="0" smtClean="0">
              <a:sym typeface="Wingding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Τα πεπτίδια και οι πλάκες αμυλοειδούς είναι οι κύριοι στόχοι για τη θεραπεία ή /και τη διάγνωση της νόσου του Alzheimer (ΝΑ). Τα τελευταία χρόνια έχει σημειωθεί μεγάλη πρόοδος στην έρευνα για νανοσωματίδια που φέρουν πρoσδέτες για τα Αβ πεπτίδια και έχουν διερευνηθεί για διαγνωστικούς αλλά και θεραπευτικούς σκοπούς.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Διάφοροι τύποι πολυμερικών νανοσωματιδίων στοχεύουν στα Αβ πεπτίδια είτε άμεσα με αναστολή στη συσσωμάτωσής τους είτε έμμεσα μέσω της νευροπροστατευτικής τους δράσης.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Τα φάρμακα τακρίνη και ριβαστιγμίνη, που αποτελούν αναστολείς χολιστεράσης, έχουν ήδη χρησιμοποιηθεί για τη θεραπεία της ΝΑ. Νανοσωματίδια που συντίθενται από πολύ(Ν-βουτυλοκυανοακκρυλικό) (PBCA) επικαλυμμένα με 1% πολυσορβικό 80 αυξάνουν τη συγκέντρωση των φαρμάκων τακρίνη και ριβαστιγμίνη στον εγκέφαλο σε σύγκριση με την ελεύθερη μορφή του φαρμάκου </a:t>
            </a:r>
            <a:endParaRPr lang="el-G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l-GR" dirty="0" smtClean="0"/>
          </a:p>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34</a:t>
            </a:fld>
            <a:endParaRPr lang="en-US"/>
          </a:p>
        </p:txBody>
      </p:sp>
    </p:spTree>
    <p:extLst>
      <p:ext uri="{BB962C8B-B14F-4D97-AF65-F5344CB8AC3E}">
        <p14:creationId xmlns:p14="http://schemas.microsoft.com/office/powerpoint/2010/main" val="168028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Parkinson:</a:t>
            </a:r>
            <a:r>
              <a:rPr lang="en-US" baseline="0" dirty="0" smtClean="0"/>
              <a:t> </a:t>
            </a:r>
            <a:r>
              <a:rPr lang="el-GR" baseline="0" dirty="0" smtClean="0"/>
              <a:t>μείωση της ντοπαμινης</a:t>
            </a:r>
          </a:p>
          <a:p>
            <a:r>
              <a:rPr lang="el-GR" baseline="0" dirty="0" smtClean="0"/>
              <a:t>Ελλειψη ντοπαμινης: </a:t>
            </a:r>
            <a:r>
              <a:rPr lang="el-GR" sz="1200" kern="1200" dirty="0" smtClean="0">
                <a:solidFill>
                  <a:schemeClr val="tx1"/>
                </a:solidFill>
                <a:latin typeface="+mn-lt"/>
                <a:ea typeface="+mn-ea"/>
                <a:cs typeface="+mn-cs"/>
              </a:rPr>
              <a:t>Η έλλειψη οφείλεται στην απώλεια νευρικών κυττάρων που παράγουν την ντοπαμίνη και σε δεύτερο βαθμό στην απώλεια υποδοχέων των κυττάρων που δέχονται την ντοπαμίνη.</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35</a:t>
            </a:fld>
            <a:endParaRPr lang="en-US"/>
          </a:p>
        </p:txBody>
      </p:sp>
    </p:spTree>
    <p:extLst>
      <p:ext uri="{BB962C8B-B14F-4D97-AF65-F5344CB8AC3E}">
        <p14:creationId xmlns:p14="http://schemas.microsoft.com/office/powerpoint/2010/main" val="374973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Aptamers</a:t>
            </a:r>
            <a:r>
              <a:rPr lang="en-US" sz="1200" b="0" kern="1200" dirty="0" smtClean="0">
                <a:solidFill>
                  <a:schemeClr val="tx1"/>
                </a:solidFill>
                <a:latin typeface="+mn-lt"/>
                <a:ea typeface="+mn-ea"/>
                <a:cs typeface="+mn-cs"/>
              </a:rPr>
              <a:t> are oligonucleotide or peptide molecules </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8</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
        <p:nvSpPr>
          <p:cNvPr id="4" name="Slide Number Placeholder 3"/>
          <p:cNvSpPr>
            <a:spLocks noGrp="1"/>
          </p:cNvSpPr>
          <p:nvPr>
            <p:ph type="sldNum" sz="quarter" idx="10"/>
          </p:nvPr>
        </p:nvSpPr>
        <p:spPr/>
        <p:txBody>
          <a:bodyPr/>
          <a:lstStyle/>
          <a:p>
            <a:fld id="{D7862039-734C-8141-AAE4-5A577BB5E736}" type="slidenum">
              <a:rPr lang="en-US" smtClean="0"/>
              <a:t>36</a:t>
            </a:fld>
            <a:endParaRPr lang="en-US"/>
          </a:p>
        </p:txBody>
      </p:sp>
    </p:spTree>
    <p:extLst>
      <p:ext uri="{BB962C8B-B14F-4D97-AF65-F5344CB8AC3E}">
        <p14:creationId xmlns:p14="http://schemas.microsoft.com/office/powerpoint/2010/main" val="242076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9</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10</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 Παθητική στόχευση:</a:t>
            </a:r>
            <a:r>
              <a:rPr lang="el-GR" baseline="0" dirty="0" smtClean="0"/>
              <a:t> </a:t>
            </a:r>
            <a:r>
              <a:rPr lang="el-GR" dirty="0" smtClean="0"/>
              <a:t>Οι όγκοι εμφανίζουν αγγειογένεση</a:t>
            </a:r>
            <a:r>
              <a:rPr lang="el-GR" baseline="0" dirty="0" smtClean="0"/>
              <a:t> (προκειμένου να καλυφθούν οι αυξανόμενες ανάγκες του όγκου σε Ο2). </a:t>
            </a:r>
          </a:p>
          <a:p>
            <a:r>
              <a:rPr lang="el-GR" baseline="0" dirty="0" smtClean="0"/>
              <a:t>Υπεραγγείωση </a:t>
            </a:r>
            <a:r>
              <a:rPr lang="en-US" baseline="0" dirty="0" smtClean="0">
                <a:sym typeface="Wingdings"/>
              </a:rPr>
              <a:t></a:t>
            </a:r>
            <a:r>
              <a:rPr lang="el-GR" baseline="0" dirty="0" smtClean="0">
                <a:sym typeface="Wingdings"/>
              </a:rPr>
              <a:t> τα ενδοθηλιακά κύτταρα παρουσιάζουν μεγάλα κενά </a:t>
            </a:r>
            <a:r>
              <a:rPr lang="en-US" baseline="0" dirty="0" smtClean="0">
                <a:sym typeface="Wingdings"/>
              </a:rPr>
              <a:t></a:t>
            </a:r>
            <a:r>
              <a:rPr lang="el-GR" baseline="0" dirty="0" smtClean="0">
                <a:sym typeface="Wingdings"/>
              </a:rPr>
              <a:t> διαρροή συατατικών του πλάσματος του αίματος μέσα στον όγκο.Μέσω λοιπόν του </a:t>
            </a:r>
            <a:r>
              <a:rPr lang="en-US" baseline="0" dirty="0" smtClean="0">
                <a:sym typeface="Wingdings"/>
              </a:rPr>
              <a:t>EPR </a:t>
            </a:r>
            <a:r>
              <a:rPr lang="el-GR" baseline="0" dirty="0" smtClean="0">
                <a:sym typeface="Wingdings"/>
              </a:rPr>
              <a:t>μηχανισμού, τα </a:t>
            </a:r>
            <a:r>
              <a:rPr lang="en-US" baseline="0" dirty="0" err="1" smtClean="0">
                <a:sym typeface="Wingdings"/>
              </a:rPr>
              <a:t>nps</a:t>
            </a:r>
            <a:r>
              <a:rPr lang="en-US" baseline="0" dirty="0" smtClean="0">
                <a:sym typeface="Wingdings"/>
              </a:rPr>
              <a:t> </a:t>
            </a:r>
            <a:r>
              <a:rPr lang="el-GR" baseline="0" dirty="0" smtClean="0">
                <a:sym typeface="Wingdings"/>
              </a:rPr>
              <a:t>συγκεντρώνονται στον όγκο, αποδομούνται εκεί και απελευθερώνουν το φάρμακο.</a:t>
            </a:r>
          </a:p>
          <a:p>
            <a:pPr marL="0" marR="0" indent="0" algn="l" defTabSz="457200" rtl="0" eaLnBrk="1" fontAlgn="auto" latinLnBrk="0" hangingPunct="1">
              <a:lnSpc>
                <a:spcPct val="100000"/>
              </a:lnSpc>
              <a:spcBef>
                <a:spcPts val="0"/>
              </a:spcBef>
              <a:spcAft>
                <a:spcPts val="0"/>
              </a:spcAft>
              <a:buClrTx/>
              <a:buSzTx/>
              <a:buFontTx/>
              <a:buNone/>
              <a:tabLst/>
              <a:defRPr/>
            </a:pPr>
            <a:r>
              <a:rPr lang="el-GR" baseline="0" dirty="0" smtClean="0">
                <a:sym typeface="Wingdings"/>
              </a:rPr>
              <a:t>Β) Ενεργητική στόχευση: </a:t>
            </a:r>
            <a:r>
              <a:rPr lang="el-GR" sz="1200" kern="1200" dirty="0" smtClean="0">
                <a:solidFill>
                  <a:schemeClr val="tx1"/>
                </a:solidFill>
                <a:effectLst/>
                <a:latin typeface="+mn-lt"/>
                <a:ea typeface="+mn-ea"/>
                <a:cs typeface="+mn-cs"/>
              </a:rPr>
              <a:t>Στην ενεργητική στόχευση το σύστημα στόχευσης είναι συνδεδεμένο με ένα μόριο το οποίο αναγνωρίζεται ειδικά από υποδοχείς στην κυτταρική μεμβράνη του ιστού στόχου. Το μόριο αυτό μπορεί να είναι κάποιο αντίσωμα, υδατάνθρακας, πεπτίδιο ή ολιγονουκλεοτίδιο. </a:t>
            </a:r>
            <a:endParaRPr lang="el-GR" dirty="0" smtClean="0"/>
          </a:p>
          <a:p>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11</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πολυλειτουργικά σωματίδια αποτελούνται από 3 τουλάχιστον συστατικά: </a:t>
            </a:r>
          </a:p>
          <a:p>
            <a:pPr marL="228600" indent="-228600">
              <a:buAutoNum type="arabicPeriod"/>
            </a:pPr>
            <a:r>
              <a:rPr lang="en-US" baseline="0" dirty="0" smtClean="0"/>
              <a:t>Biological payload: </a:t>
            </a:r>
            <a:r>
              <a:rPr lang="el-GR" baseline="0" dirty="0" smtClean="0"/>
              <a:t>φάρμακα, σκιαγραφικές ουσίες, </a:t>
            </a:r>
            <a:r>
              <a:rPr lang="en-US" baseline="0" dirty="0" smtClean="0"/>
              <a:t>QD….</a:t>
            </a:r>
          </a:p>
          <a:p>
            <a:pPr marL="228600" indent="-228600">
              <a:buAutoNum type="arabicPeriod"/>
            </a:pPr>
            <a:r>
              <a:rPr lang="en-US" dirty="0" smtClean="0"/>
              <a:t>Carrier (</a:t>
            </a:r>
            <a:r>
              <a:rPr lang="el-GR" dirty="0" smtClean="0"/>
              <a:t>φορείς φαρμάκων):</a:t>
            </a:r>
            <a:r>
              <a:rPr lang="el-GR" baseline="0" dirty="0" smtClean="0"/>
              <a:t> πολυμερή, λιπίδια...</a:t>
            </a:r>
            <a:r>
              <a:rPr lang="en-US" baseline="0" dirty="0" smtClean="0"/>
              <a:t> </a:t>
            </a:r>
            <a:r>
              <a:rPr lang="en-US" baseline="0" dirty="0" smtClean="0">
                <a:sym typeface="Wingdings"/>
              </a:rPr>
              <a:t> </a:t>
            </a:r>
            <a:r>
              <a:rPr lang="el-GR" baseline="0" dirty="0" smtClean="0">
                <a:sym typeface="Wingdings"/>
              </a:rPr>
              <a:t>για προστασία του φορτίο</a:t>
            </a:r>
            <a:r>
              <a:rPr lang="en-US" baseline="0" dirty="0" smtClean="0">
                <a:sym typeface="Wingdings"/>
              </a:rPr>
              <a:t>, </a:t>
            </a:r>
            <a:r>
              <a:rPr lang="el-GR" baseline="0" dirty="0" smtClean="0">
                <a:sym typeface="Wingdings"/>
              </a:rPr>
              <a:t>βιοσυμαβτότητα, ελεγχόμενη αποδέσμευση φαρμάκου...</a:t>
            </a:r>
            <a:endParaRPr lang="el-GR" baseline="0" dirty="0" smtClean="0"/>
          </a:p>
          <a:p>
            <a:pPr marL="228600" indent="-228600">
              <a:buAutoNum type="arabicPeriod"/>
            </a:pPr>
            <a:r>
              <a:rPr lang="en-US" baseline="0" dirty="0" smtClean="0"/>
              <a:t>Surface modifier (</a:t>
            </a:r>
            <a:r>
              <a:rPr lang="el-GR" baseline="0" dirty="0" smtClean="0"/>
              <a:t>τροποποιητές επιφάνειας): εξαρτήματα στόχευσης (</a:t>
            </a:r>
            <a:r>
              <a:rPr lang="en-US" baseline="0" dirty="0" smtClean="0"/>
              <a:t>target ligand), PEG…</a:t>
            </a:r>
            <a:endParaRPr lang="el-GR"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12</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smtClean="0"/>
              <a:t>Οι όγκοι δείχνουν μεγαλύτερη ευαισθησία σε σχέση με τους φυσιολογικούς ιστούς όταν εκετεθούν σε θερμοκρασία 41 με 47.</a:t>
            </a:r>
          </a:p>
          <a:p>
            <a:pPr marL="0" indent="0">
              <a:buNone/>
            </a:pP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13</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dirty="0" smtClean="0"/>
              <a:t>Οι όγκοι δείχνουν μεγαλύτερη ευαισθησία σε σχέση με τους φυσιολογικούς ιστούς όταν εκετεθούν σε θερμοκρασία 41 με 47.</a:t>
            </a:r>
          </a:p>
          <a:p>
            <a:pPr marL="0" indent="0">
              <a:buNone/>
            </a:pP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14</a:t>
            </a:fld>
            <a:endParaRPr lang="en-US"/>
          </a:p>
        </p:txBody>
      </p:sp>
    </p:spTree>
    <p:extLst>
      <p:ext uri="{BB962C8B-B14F-4D97-AF65-F5344CB8AC3E}">
        <p14:creationId xmlns:p14="http://schemas.microsoft.com/office/powerpoint/2010/main" val="174609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err="1" smtClean="0"/>
              <a:t>Gd</a:t>
            </a:r>
            <a:r>
              <a:rPr lang="en-US" dirty="0" smtClean="0"/>
              <a:t> </a:t>
            </a:r>
            <a:r>
              <a:rPr lang="el-GR" dirty="0" smtClean="0"/>
              <a:t>περνάει από τον ενδοαγγειακό χώρο στον ενδιάμεσο. Λόγω του μικρού μεγέθους τους και του μικρού χρόνου ημιζωής,</a:t>
            </a:r>
            <a:r>
              <a:rPr lang="el-GR" baseline="0" dirty="0" smtClean="0"/>
              <a:t> το </a:t>
            </a:r>
            <a:r>
              <a:rPr lang="en-US" baseline="0" dirty="0" err="1" smtClean="0"/>
              <a:t>Gd</a:t>
            </a:r>
            <a:r>
              <a:rPr lang="en-US" baseline="0" dirty="0" smtClean="0"/>
              <a:t> </a:t>
            </a:r>
            <a:r>
              <a:rPr lang="el-GR" baseline="0" dirty="0" smtClean="0"/>
              <a:t>δεν περνάει στα κύτταρα αλλά παραμένει στον εξωκυττάριο χώρο.</a:t>
            </a:r>
          </a:p>
          <a:p>
            <a:r>
              <a:rPr lang="el-GR" baseline="0" dirty="0" smtClean="0"/>
              <a:t>Τα </a:t>
            </a:r>
            <a:r>
              <a:rPr lang="en-US" baseline="0" dirty="0" err="1" smtClean="0"/>
              <a:t>nps</a:t>
            </a:r>
            <a:r>
              <a:rPr lang="en-US" baseline="0" dirty="0" smtClean="0"/>
              <a:t> </a:t>
            </a:r>
            <a:r>
              <a:rPr lang="el-GR" baseline="0" dirty="0" smtClean="0"/>
              <a:t>λόγω του μεγαλύτερου μεγέθους του και του μεγάλου χρόνου ημιζωής περνάνε από τον ενδοαγγειακό χώρο -&gt; ενδιάμσεο-&gt; ενδοκυττάριο. Ετσι τα </a:t>
            </a:r>
            <a:r>
              <a:rPr lang="en-US" baseline="0" dirty="0" err="1" smtClean="0"/>
              <a:t>nps</a:t>
            </a:r>
            <a:r>
              <a:rPr lang="el-GR" baseline="0" dirty="0" smtClean="0"/>
              <a:t> και προσλαμβάνονται από τα μακροφάγα και τα αστροκύτταρα και φαγοκυτταρώνονται. Τα </a:t>
            </a:r>
            <a:r>
              <a:rPr lang="en-US" baseline="0" dirty="0" err="1" smtClean="0"/>
              <a:t>nps</a:t>
            </a:r>
            <a:r>
              <a:rPr lang="en-US" baseline="0" dirty="0" smtClean="0"/>
              <a:t> </a:t>
            </a:r>
            <a:r>
              <a:rPr lang="el-GR" baseline="0" dirty="0" smtClean="0"/>
              <a:t>παραμένουν στον ενδοκυττάριο χώρο για περίπου 7 ημέρες και έτσι επιτρέπουν την απεικόνιση.</a:t>
            </a:r>
            <a:endParaRPr lang="en-US" dirty="0"/>
          </a:p>
        </p:txBody>
      </p:sp>
      <p:sp>
        <p:nvSpPr>
          <p:cNvPr id="4" name="Slide Number Placeholder 3"/>
          <p:cNvSpPr>
            <a:spLocks noGrp="1"/>
          </p:cNvSpPr>
          <p:nvPr>
            <p:ph type="sldNum" sz="quarter" idx="10"/>
          </p:nvPr>
        </p:nvSpPr>
        <p:spPr/>
        <p:txBody>
          <a:bodyPr/>
          <a:lstStyle/>
          <a:p>
            <a:fld id="{D7862039-734C-8141-AAE4-5A577BB5E736}" type="slidenum">
              <a:rPr lang="en-US" smtClean="0"/>
              <a:t>19</a:t>
            </a:fld>
            <a:endParaRPr lang="en-US"/>
          </a:p>
        </p:txBody>
      </p:sp>
    </p:spTree>
    <p:extLst>
      <p:ext uri="{BB962C8B-B14F-4D97-AF65-F5344CB8AC3E}">
        <p14:creationId xmlns:p14="http://schemas.microsoft.com/office/powerpoint/2010/main" val="369737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DBBE92C2-41B5-AE44-B2DA-CD6ED4CB922E}" type="datetime1">
              <a:rPr lang="el-GR"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152071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AC88BC-F071-DD4E-A57D-2DC4A5AF2248}" type="datetime1">
              <a:rPr lang="el-GR"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2890503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5BC91-B3F0-C44D-87EF-359A837BD84D}" type="datetime1">
              <a:rPr lang="el-GR"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2700132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CB5837-88AD-C943-9A54-E06DFC6789E5}"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403692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59F5BB-12DF-9041-AB33-925EB06E7A8B}"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1169136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B1FEE6-51BB-AB4B-BDB7-60D3F8E7AFDD}"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902083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0C56EF-79F2-CF46-BEBD-BD59C21B85F2}"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7" name="Slide Number Placeholder 6"/>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025381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BFB44-9E96-254E-BDBF-85512F9ADEA4}"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9" name="Slide Number Placeholder 8"/>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267582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AEDD32-6E48-5E48-92DA-F20AAB91DB68}"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5" name="Slide Number Placeholder 4"/>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4195814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A73C6-F3B0-6E46-AC06-1DAB5EB69DD9}"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4" name="Slide Number Placeholder 3"/>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1371765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B90F1B-3150-4449-9C3A-33168CDC3B00}"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7" name="Slide Number Placeholder 6"/>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163392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AADFEA-82A1-8B47-A156-F8A39DB27D2F}" type="datetime1">
              <a:rPr lang="el-GR"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4064732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AFF680-AC10-554C-8926-A43A7BD6E0EC}"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7" name="Slide Number Placeholder 6"/>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1172851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CEBAF-6EB9-5A4E-8391-28B00D71685A}"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971803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0B8A9-F2EB-C44A-AAA9-8C8D9860D9EC}"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65901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80AFACEF-8305-CF4A-89D5-ECE3FB233C4F}"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2978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D0AB69-64CE-A043-985F-71A6FEB9C149}"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69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EE6D2E-1CFD-F846-86C1-9CD62EEEAD2F}"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5265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7DBB3-A118-0A42-A22A-02852EB3A363}"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8266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005BC1-8323-BE45-BD04-41A27BD7C20A}"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938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5403A2-B53A-874B-AC80-BC20DE0B3185}"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6370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B35FA-87FE-3E43-AB59-535A48C50ED9}"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221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E3D56B-0B82-654A-888F-F336A6A1D36F}" type="datetime1">
              <a:rPr lang="el-GR" smtClean="0"/>
              <a:t>31/3/17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2694799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143DB-E7B1-B54C-9980-40F329F253DF}"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455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76FB12-A591-A54F-A9BC-3546698C6309}"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617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C3AB96-9F32-2B48-9AAA-F0354E618D36}"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5484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227AB-B1A5-244A-AC79-9FD075A4B69F}"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55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696A2-B528-4941-93C5-0D55D5657373}" type="datetime1">
              <a:rPr lang="el-GR"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316498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81E32-8532-504F-82F9-EE33A3143437}" type="datetime1">
              <a:rPr lang="el-GR" smtClean="0"/>
              <a:t>31/3/17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1279234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F72EDE-0223-F944-8836-064A0CDEB99C}" type="datetime1">
              <a:rPr lang="el-GR" smtClean="0"/>
              <a:t>31/3/17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372788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A0195-D061-D247-AB9C-33C77D2543D6}" type="datetime1">
              <a:rPr lang="el-GR" smtClean="0"/>
              <a:t>31/3/17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418722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8E7407-4052-164E-9A71-3EB76DD01176}" type="datetime1">
              <a:rPr lang="el-GR"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60527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B5151-BFE4-A447-BE34-413F18AAE1DE}" type="datetime1">
              <a:rPr lang="el-GR" smtClean="0"/>
              <a:t>31/3/17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41799-B6CD-0341-9993-CE58C8827A95}" type="slidenum">
              <a:rPr lang="en-US" smtClean="0"/>
              <a:t>‹#›</a:t>
            </a:fld>
            <a:endParaRPr lang="en-US"/>
          </a:p>
        </p:txBody>
      </p:sp>
    </p:spTree>
    <p:extLst>
      <p:ext uri="{BB962C8B-B14F-4D97-AF65-F5344CB8AC3E}">
        <p14:creationId xmlns:p14="http://schemas.microsoft.com/office/powerpoint/2010/main" val="39831579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3AB94-A40C-784A-97D4-CE268557AE3A}" type="datetime1">
              <a:rPr lang="el-GR" smtClean="0"/>
              <a:t>31/3/17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41799-B6CD-0341-9993-CE58C8827A95}" type="slidenum">
              <a:rPr lang="en-US" smtClean="0"/>
              <a:t>‹#›</a:t>
            </a:fld>
            <a:endParaRPr lang="en-US"/>
          </a:p>
        </p:txBody>
      </p:sp>
    </p:spTree>
    <p:extLst>
      <p:ext uri="{BB962C8B-B14F-4D97-AF65-F5344CB8AC3E}">
        <p14:creationId xmlns:p14="http://schemas.microsoft.com/office/powerpoint/2010/main" val="3128020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5514F9B-A65D-D942-A1CC-481FF585C48D}" type="datetime1">
              <a:rPr lang="el-GR" smtClean="0">
                <a:solidFill>
                  <a:srgbClr val="000000">
                    <a:tint val="75000"/>
                  </a:srgbClr>
                </a:solidFill>
                <a:latin typeface="Open Sans Light"/>
                <a:ea typeface="맑은 고딕"/>
              </a:rPr>
              <a:t>31/3/17</a:t>
            </a:fld>
            <a:endParaRPr lang="en-US">
              <a:solidFill>
                <a:srgbClr val="000000">
                  <a:tint val="75000"/>
                </a:srgbClr>
              </a:solidFill>
              <a:latin typeface="Open Sans Light"/>
              <a:ea typeface="맑은 고딕"/>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srgbClr val="000000">
                  <a:tint val="75000"/>
                </a:srgbClr>
              </a:solidFill>
              <a:latin typeface="Open Sans Light"/>
              <a:ea typeface="맑은 고딕"/>
            </a:endParaRPr>
          </a:p>
        </p:txBody>
      </p:sp>
      <p:sp>
        <p:nvSpPr>
          <p:cNvPr id="6" name="Slide Number Placeholder 5"/>
          <p:cNvSpPr>
            <a:spLocks noGrp="1"/>
          </p:cNvSpPr>
          <p:nvPr>
            <p:ph type="sldNum" sz="quarter" idx="4"/>
          </p:nvPr>
        </p:nvSpPr>
        <p:spPr>
          <a:xfrm>
            <a:off x="8655908" y="345390"/>
            <a:ext cx="4154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0D01E0-48A2-4722-95EC-347598CAEB48}" type="slidenum">
              <a:rPr lang="en-US" smtClean="0">
                <a:solidFill>
                  <a:srgbClr val="000000">
                    <a:tint val="75000"/>
                  </a:srgbClr>
                </a:solidFill>
                <a:latin typeface="Open Sans Light"/>
                <a:ea typeface="맑은 고딕"/>
              </a:rPr>
              <a:pPr defTabSz="914400"/>
              <a:t>‹#›</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594809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D1DE0-DB13-564E-85BA-69A6B5F58D78}" type="datetime1">
              <a:rPr lang="el-GR" smtClean="0">
                <a:solidFill>
                  <a:prstClr val="black">
                    <a:tint val="75000"/>
                  </a:prstClr>
                </a:solidFill>
                <a:latin typeface="Calibri"/>
              </a:rPr>
              <a:t>31/3/17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41799-B6CD-0341-9993-CE58C8827A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1186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 Id="rId3"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jpeg"/><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oleObject" Target="macos:Users:user:Desktop:%CE%A3%CF%85%CE%BD%CE%B5%CC%81%CE%B4%CF%81%CE%B9%CE%BF%20%CE%98%CE%B5%CF%83/%CE%BD%CE%B9%CE%BA%CE%B7%CF%82:%CE%95%CE%B9%CC%81%CE%B4%CE%BF%CF%82.docx!OLE_LINK1" TargetMode="External"/><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gif"/><Relationship Id="rId11"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949" y="2364030"/>
            <a:ext cx="7772400" cy="1470025"/>
          </a:xfrm>
        </p:spPr>
        <p:txBody>
          <a:bodyPr>
            <a:normAutofit/>
          </a:bodyPr>
          <a:lstStyle/>
          <a:p>
            <a:pPr algn="l">
              <a:lnSpc>
                <a:spcPct val="80000"/>
              </a:lnSpc>
            </a:pPr>
            <a:r>
              <a:rPr lang="el-GR" sz="2800" b="1" spc="-100" dirty="0" smtClean="0">
                <a:solidFill>
                  <a:schemeClr val="tx1">
                    <a:lumMod val="65000"/>
                    <a:lumOff val="35000"/>
                  </a:schemeClr>
                </a:solidFill>
              </a:rPr>
              <a:t>Η Νανοϊατρική στη διάγνωση και θεραπεία νευρολογικών παθήσεων</a:t>
            </a:r>
            <a:endParaRPr lang="en-US" sz="2800" b="1" spc="-100" dirty="0">
              <a:solidFill>
                <a:schemeClr val="tx1">
                  <a:lumMod val="65000"/>
                  <a:lumOff val="35000"/>
                </a:schemeClr>
              </a:solidFill>
            </a:endParaRPr>
          </a:p>
        </p:txBody>
      </p:sp>
      <p:sp>
        <p:nvSpPr>
          <p:cNvPr id="3" name="Subtitle 2"/>
          <p:cNvSpPr>
            <a:spLocks noGrp="1"/>
          </p:cNvSpPr>
          <p:nvPr>
            <p:ph type="subTitle" idx="1"/>
          </p:nvPr>
        </p:nvSpPr>
        <p:spPr>
          <a:xfrm>
            <a:off x="2201949" y="5312887"/>
            <a:ext cx="6400800" cy="1174262"/>
          </a:xfrm>
        </p:spPr>
        <p:txBody>
          <a:bodyPr>
            <a:normAutofit/>
          </a:bodyPr>
          <a:lstStyle/>
          <a:p>
            <a:pPr algn="l">
              <a:lnSpc>
                <a:spcPct val="70000"/>
              </a:lnSpc>
            </a:pPr>
            <a:r>
              <a:rPr lang="el-GR" sz="1800" spc="-100" dirty="0">
                <a:solidFill>
                  <a:srgbClr val="595959"/>
                </a:solidFill>
                <a:cs typeface="Calibri"/>
              </a:rPr>
              <a:t>Ευστάθιος Π. Ευσταθόπουλος</a:t>
            </a:r>
          </a:p>
          <a:p>
            <a:pPr algn="l">
              <a:lnSpc>
                <a:spcPct val="70000"/>
              </a:lnSpc>
            </a:pPr>
            <a:r>
              <a:rPr lang="el-GR" sz="1800" spc="-100" dirty="0">
                <a:solidFill>
                  <a:srgbClr val="595959"/>
                </a:solidFill>
                <a:cs typeface="Calibri"/>
              </a:rPr>
              <a:t>Καθηγητής Ιατρικής Φυσικής</a:t>
            </a:r>
          </a:p>
          <a:p>
            <a:pPr algn="l">
              <a:lnSpc>
                <a:spcPct val="70000"/>
              </a:lnSpc>
            </a:pPr>
            <a:r>
              <a:rPr lang="el-GR" sz="1800" spc="-100" dirty="0">
                <a:solidFill>
                  <a:srgbClr val="595959"/>
                </a:solidFill>
                <a:cs typeface="Calibri"/>
              </a:rPr>
              <a:t>Β’ Εργαστήριο Ακτινολογίας</a:t>
            </a:r>
          </a:p>
          <a:p>
            <a:pPr algn="l">
              <a:lnSpc>
                <a:spcPct val="70000"/>
              </a:lnSpc>
            </a:pPr>
            <a:r>
              <a:rPr lang="el-GR" sz="1800" spc="-100" dirty="0">
                <a:solidFill>
                  <a:srgbClr val="595959"/>
                </a:solidFill>
                <a:cs typeface="Calibri"/>
              </a:rPr>
              <a:t>Ιατρική Σχολή, ΕΚΠΑ</a:t>
            </a:r>
            <a:endParaRPr lang="en-US" sz="1800" spc="-100" dirty="0">
              <a:solidFill>
                <a:srgbClr val="595959"/>
              </a:solidFill>
              <a:cs typeface="Calibri"/>
            </a:endParaRPr>
          </a:p>
          <a:p>
            <a:pPr algn="l">
              <a:lnSpc>
                <a:spcPct val="70000"/>
              </a:lnSpc>
            </a:pPr>
            <a:endParaRPr lang="en-US" sz="1800" dirty="0"/>
          </a:p>
        </p:txBody>
      </p:sp>
      <p:pic>
        <p:nvPicPr>
          <p:cNvPr id="11" name="Picture 10"/>
          <p:cNvPicPr>
            <a:picLocks noChangeAspect="1"/>
          </p:cNvPicPr>
          <p:nvPr/>
        </p:nvPicPr>
        <p:blipFill rotWithShape="1">
          <a:blip r:embed="rId2"/>
          <a:srcRect t="64699"/>
          <a:stretch/>
        </p:blipFill>
        <p:spPr>
          <a:xfrm rot="16200000">
            <a:off x="-2513574" y="2513576"/>
            <a:ext cx="6857999" cy="1830847"/>
          </a:xfrm>
          <a:prstGeom prst="rect">
            <a:avLst/>
          </a:prstGeom>
        </p:spPr>
      </p:pic>
      <p:sp>
        <p:nvSpPr>
          <p:cNvPr id="5" name="Title 1"/>
          <p:cNvSpPr txBox="1">
            <a:spLocks/>
          </p:cNvSpPr>
          <p:nvPr/>
        </p:nvSpPr>
        <p:spPr>
          <a:xfrm>
            <a:off x="2886634" y="147618"/>
            <a:ext cx="440796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l-GR" sz="2200" b="1" dirty="0" smtClean="0">
                <a:solidFill>
                  <a:schemeClr val="tx1">
                    <a:lumMod val="65000"/>
                    <a:lumOff val="35000"/>
                  </a:schemeClr>
                </a:solidFill>
              </a:rPr>
              <a:t>ΣΥΝΕΔΡΙΟ</a:t>
            </a:r>
          </a:p>
          <a:p>
            <a:pPr algn="l">
              <a:lnSpc>
                <a:spcPct val="70000"/>
              </a:lnSpc>
            </a:pPr>
            <a:r>
              <a:rPr lang="el-GR" sz="2200" b="1" dirty="0" smtClean="0">
                <a:solidFill>
                  <a:schemeClr val="tx1">
                    <a:lumMod val="65000"/>
                    <a:lumOff val="35000"/>
                  </a:schemeClr>
                </a:solidFill>
              </a:rPr>
              <a:t>ΒΙΟΨΥΧΟΚΟΙΝΩΝΙΚΗΣ ΠΡΟΣΕΓΓΙΣΗΣ</a:t>
            </a:r>
          </a:p>
          <a:p>
            <a:pPr algn="r">
              <a:lnSpc>
                <a:spcPct val="70000"/>
              </a:lnSpc>
            </a:pPr>
            <a:r>
              <a:rPr lang="el-GR" sz="2200" dirty="0" smtClean="0">
                <a:solidFill>
                  <a:schemeClr val="tx1">
                    <a:lumMod val="65000"/>
                    <a:lumOff val="35000"/>
                  </a:schemeClr>
                </a:solidFill>
              </a:rPr>
              <a:t>ΣΤΗΝ</a:t>
            </a:r>
            <a:r>
              <a:rPr lang="el-GR" sz="2200" b="1" dirty="0" smtClean="0">
                <a:solidFill>
                  <a:schemeClr val="tx1">
                    <a:lumMod val="65000"/>
                    <a:lumOff val="35000"/>
                  </a:schemeClr>
                </a:solidFill>
              </a:rPr>
              <a:t> ΙΑΤΡΙΚΗ ΠΕΡΙΘΑΛΨΗ</a:t>
            </a:r>
            <a:endParaRPr lang="en-US" sz="2200" b="1" dirty="0">
              <a:solidFill>
                <a:schemeClr val="tx1">
                  <a:lumMod val="65000"/>
                  <a:lumOff val="35000"/>
                </a:schemeClr>
              </a:solidFill>
            </a:endParaRPr>
          </a:p>
        </p:txBody>
      </p:sp>
      <p:sp>
        <p:nvSpPr>
          <p:cNvPr id="7" name="Rectangle 6"/>
          <p:cNvSpPr/>
          <p:nvPr/>
        </p:nvSpPr>
        <p:spPr>
          <a:xfrm>
            <a:off x="2201949" y="393172"/>
            <a:ext cx="650360" cy="923330"/>
          </a:xfrm>
          <a:prstGeom prst="rect">
            <a:avLst/>
          </a:prstGeom>
          <a:noFill/>
        </p:spPr>
        <p:txBody>
          <a:bodyPr wrap="none" lIns="91440" tIns="45720" rIns="91440" bIns="45720">
            <a:spAutoFit/>
          </a:bodyPr>
          <a:lstStyle/>
          <a:p>
            <a:pPr algn="ctr"/>
            <a:r>
              <a:rPr lang="el-GR" sz="5400" b="1" dirty="0" smtClean="0">
                <a:ln w="17780" cmpd="sng">
                  <a:solidFill>
                    <a:schemeClr val="tx1">
                      <a:lumMod val="75000"/>
                      <a:lumOff val="25000"/>
                    </a:schemeClr>
                  </a:solidFill>
                  <a:prstDash val="solid"/>
                  <a:miter lim="800000"/>
                </a:ln>
                <a:solidFill>
                  <a:srgbClr val="FFFF00"/>
                </a:solidFill>
                <a:effectLst>
                  <a:outerShdw blurRad="50800" algn="tl" rotWithShape="0">
                    <a:srgbClr val="000000"/>
                  </a:outerShdw>
                </a:effectLst>
                <a:latin typeface="Noteworthy Light"/>
                <a:cs typeface="Noteworthy Light"/>
              </a:rPr>
              <a:t>7</a:t>
            </a:r>
            <a:endParaRPr lang="el-GR" sz="5400" b="1" dirty="0">
              <a:ln w="17780" cmpd="sng">
                <a:solidFill>
                  <a:schemeClr val="tx1">
                    <a:lumMod val="75000"/>
                    <a:lumOff val="25000"/>
                  </a:schemeClr>
                </a:solidFill>
                <a:prstDash val="solid"/>
                <a:miter lim="800000"/>
              </a:ln>
              <a:solidFill>
                <a:srgbClr val="FFFF00"/>
              </a:solidFill>
              <a:effectLst>
                <a:outerShdw blurRad="50800" algn="tl" rotWithShape="0">
                  <a:srgbClr val="000000"/>
                </a:outerShdw>
              </a:effectLst>
              <a:latin typeface="Noteworthy Light"/>
              <a:cs typeface="Noteworthy Light"/>
            </a:endParaRPr>
          </a:p>
        </p:txBody>
      </p:sp>
      <p:sp>
        <p:nvSpPr>
          <p:cNvPr id="8" name="TextBox 7"/>
          <p:cNvSpPr txBox="1"/>
          <p:nvPr/>
        </p:nvSpPr>
        <p:spPr>
          <a:xfrm>
            <a:off x="2663508" y="530460"/>
            <a:ext cx="480586" cy="369332"/>
          </a:xfrm>
          <a:prstGeom prst="rect">
            <a:avLst/>
          </a:prstGeom>
          <a:noFill/>
        </p:spPr>
        <p:txBody>
          <a:bodyPr wrap="square" rtlCol="0">
            <a:spAutoFit/>
          </a:bodyPr>
          <a:lstStyle/>
          <a:p>
            <a:r>
              <a:rPr lang="el-GR" b="1" dirty="0" smtClean="0">
                <a:ln w="17780" cmpd="sng">
                  <a:solidFill>
                    <a:schemeClr val="tx1">
                      <a:lumMod val="75000"/>
                      <a:lumOff val="25000"/>
                    </a:schemeClr>
                  </a:solidFill>
                  <a:prstDash val="solid"/>
                  <a:miter lim="800000"/>
                </a:ln>
                <a:solidFill>
                  <a:srgbClr val="FFFF00"/>
                </a:solidFill>
                <a:effectLst>
                  <a:outerShdw blurRad="50800" algn="tl" rotWithShape="0">
                    <a:srgbClr val="000000"/>
                  </a:outerShdw>
                </a:effectLst>
                <a:latin typeface="Noteworthy Light"/>
                <a:cs typeface="Noteworthy Light"/>
              </a:rPr>
              <a:t>Ο</a:t>
            </a:r>
            <a:endParaRPr lang="en-US" b="1" dirty="0">
              <a:ln w="17780" cmpd="sng">
                <a:solidFill>
                  <a:schemeClr val="tx1">
                    <a:lumMod val="75000"/>
                    <a:lumOff val="25000"/>
                  </a:schemeClr>
                </a:solidFill>
                <a:prstDash val="solid"/>
                <a:miter lim="800000"/>
              </a:ln>
              <a:solidFill>
                <a:srgbClr val="FFFF00"/>
              </a:solidFill>
              <a:effectLst>
                <a:outerShdw blurRad="50800" algn="tl" rotWithShape="0">
                  <a:srgbClr val="000000"/>
                </a:outerShdw>
              </a:effectLst>
              <a:latin typeface="Noteworthy Light"/>
              <a:cs typeface="Noteworthy Light"/>
            </a:endParaRPr>
          </a:p>
        </p:txBody>
      </p:sp>
      <p:sp>
        <p:nvSpPr>
          <p:cNvPr id="12" name="Rectangle 11"/>
          <p:cNvSpPr/>
          <p:nvPr/>
        </p:nvSpPr>
        <p:spPr>
          <a:xfrm>
            <a:off x="3818242" y="1164278"/>
            <a:ext cx="3566268" cy="584776"/>
          </a:xfrm>
          <a:prstGeom prst="rect">
            <a:avLst/>
          </a:prstGeom>
          <a:noFill/>
        </p:spPr>
        <p:txBody>
          <a:bodyPr wrap="square" lIns="91440" tIns="45720" rIns="91440" bIns="45720">
            <a:spAutoFit/>
          </a:bodyPr>
          <a:lstStyle/>
          <a:p>
            <a:pPr algn="ctr"/>
            <a:r>
              <a:rPr lang="el-GR" sz="1600" dirty="0" smtClean="0">
                <a:ln w="17780" cmpd="sng">
                  <a:solidFill>
                    <a:schemeClr val="tx1">
                      <a:lumMod val="75000"/>
                      <a:lumOff val="25000"/>
                    </a:schemeClr>
                  </a:solidFill>
                  <a:prstDash val="solid"/>
                  <a:miter lim="800000"/>
                </a:ln>
                <a:solidFill>
                  <a:srgbClr val="FFFF00"/>
                </a:solidFill>
                <a:latin typeface="+mj-lt"/>
                <a:cs typeface="Noteworthy Light"/>
              </a:rPr>
              <a:t>30 Μαρτίου-1 Απριλίου</a:t>
            </a:r>
            <a:r>
              <a:rPr lang="en-US" sz="1600" dirty="0" smtClean="0">
                <a:ln w="17780" cmpd="sng">
                  <a:solidFill>
                    <a:schemeClr val="tx1">
                      <a:lumMod val="75000"/>
                      <a:lumOff val="25000"/>
                    </a:schemeClr>
                  </a:solidFill>
                  <a:prstDash val="solid"/>
                  <a:miter lim="800000"/>
                </a:ln>
                <a:solidFill>
                  <a:srgbClr val="FFFF00"/>
                </a:solidFill>
                <a:latin typeface="+mj-lt"/>
                <a:cs typeface="Noteworthy Light"/>
              </a:rPr>
              <a:t> 2017</a:t>
            </a:r>
            <a:endParaRPr lang="el-GR" sz="1600" dirty="0" smtClean="0">
              <a:ln w="17780" cmpd="sng">
                <a:solidFill>
                  <a:schemeClr val="tx1">
                    <a:lumMod val="75000"/>
                    <a:lumOff val="25000"/>
                  </a:schemeClr>
                </a:solidFill>
                <a:prstDash val="solid"/>
                <a:miter lim="800000"/>
              </a:ln>
              <a:solidFill>
                <a:srgbClr val="FFFF00"/>
              </a:solidFill>
              <a:latin typeface="+mj-lt"/>
              <a:cs typeface="Noteworthy Light"/>
            </a:endParaRPr>
          </a:p>
          <a:p>
            <a:pPr algn="ctr"/>
            <a:endParaRPr lang="el-GR" sz="1600" dirty="0">
              <a:ln w="17780" cmpd="sng">
                <a:solidFill>
                  <a:schemeClr val="tx1">
                    <a:lumMod val="75000"/>
                    <a:lumOff val="25000"/>
                  </a:schemeClr>
                </a:solidFill>
                <a:prstDash val="solid"/>
                <a:miter lim="800000"/>
              </a:ln>
              <a:solidFill>
                <a:srgbClr val="FFFF00"/>
              </a:solidFill>
              <a:latin typeface="+mj-lt"/>
              <a:cs typeface="Noteworthy Light"/>
            </a:endParaRPr>
          </a:p>
        </p:txBody>
      </p:sp>
    </p:spTree>
    <p:extLst>
      <p:ext uri="{BB962C8B-B14F-4D97-AF65-F5344CB8AC3E}">
        <p14:creationId xmlns:p14="http://schemas.microsoft.com/office/powerpoint/2010/main" val="29730172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32314" y="569040"/>
            <a:ext cx="8239111" cy="547199"/>
          </a:xfrm>
          <a:prstGeom prst="rect">
            <a:avLst/>
          </a:prstGeom>
          <a:solidFill>
            <a:srgbClr val="F976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16" name="Rectangle 15"/>
          <p:cNvSpPr/>
          <p:nvPr/>
        </p:nvSpPr>
        <p:spPr>
          <a:xfrm>
            <a:off x="1274972" y="592241"/>
            <a:ext cx="6498791" cy="430887"/>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Θεραπεία: </a:t>
            </a:r>
            <a:r>
              <a:rPr lang="en-US" sz="2200" spc="-100" dirty="0" smtClean="0">
                <a:solidFill>
                  <a:schemeClr val="tx1">
                    <a:lumMod val="65000"/>
                    <a:lumOff val="35000"/>
                  </a:schemeClr>
                </a:solidFill>
                <a:latin typeface="Calibri"/>
                <a:ea typeface="맑은 고딕"/>
                <a:cs typeface="Calibri"/>
              </a:rPr>
              <a:t>targeted drug delivery</a:t>
            </a:r>
            <a:endParaRPr lang="en-US" sz="2200" spc="-100" dirty="0">
              <a:solidFill>
                <a:schemeClr val="tx1">
                  <a:lumMod val="65000"/>
                  <a:lumOff val="35000"/>
                </a:schemeClr>
              </a:solidFill>
              <a:latin typeface="Calibri"/>
              <a:ea typeface="맑은 고딕"/>
              <a:cs typeface="Calibri"/>
            </a:endParaRPr>
          </a:p>
        </p:txBody>
      </p:sp>
      <p:sp>
        <p:nvSpPr>
          <p:cNvPr id="17" name="Rectangle 16"/>
          <p:cNvSpPr/>
          <p:nvPr/>
        </p:nvSpPr>
        <p:spPr>
          <a:xfrm>
            <a:off x="1162365" y="711133"/>
            <a:ext cx="45720" cy="28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pic>
        <p:nvPicPr>
          <p:cNvPr id="6" name="Picture 5"/>
          <p:cNvPicPr>
            <a:picLocks noChangeAspect="1"/>
          </p:cNvPicPr>
          <p:nvPr/>
        </p:nvPicPr>
        <p:blipFill>
          <a:blip r:embed="rId3"/>
          <a:stretch>
            <a:fillRect/>
          </a:stretch>
        </p:blipFill>
        <p:spPr>
          <a:xfrm>
            <a:off x="1901352" y="1602767"/>
            <a:ext cx="5064918" cy="4350343"/>
          </a:xfrm>
          <a:prstGeom prst="rect">
            <a:avLst/>
          </a:prstGeom>
        </p:spPr>
      </p:pic>
      <p:sp>
        <p:nvSpPr>
          <p:cNvPr id="8" name="TextBox 7"/>
          <p:cNvSpPr txBox="1"/>
          <p:nvPr/>
        </p:nvSpPr>
        <p:spPr>
          <a:xfrm>
            <a:off x="2146089" y="6322092"/>
            <a:ext cx="4332566" cy="276999"/>
          </a:xfrm>
          <a:prstGeom prst="rect">
            <a:avLst/>
          </a:prstGeom>
          <a:noFill/>
        </p:spPr>
        <p:txBody>
          <a:bodyPr wrap="square" rtlCol="0">
            <a:spAutoFit/>
          </a:bodyPr>
          <a:lstStyle/>
          <a:p>
            <a:pPr algn="ctr"/>
            <a:r>
              <a:rPr lang="en-US" sz="1200" dirty="0" err="1" smtClean="0">
                <a:solidFill>
                  <a:srgbClr val="595959"/>
                </a:solidFill>
              </a:rPr>
              <a:t>Omlor</a:t>
            </a:r>
            <a:r>
              <a:rPr lang="en-US" sz="1200" dirty="0" smtClean="0">
                <a:solidFill>
                  <a:srgbClr val="595959"/>
                </a:solidFill>
              </a:rPr>
              <a:t> et al. 2015. Nanotechnology in respiratory medicine</a:t>
            </a:r>
            <a:endParaRPr lang="en-US" sz="1200" dirty="0">
              <a:solidFill>
                <a:srgbClr val="595959"/>
              </a:solidFill>
            </a:endParaRPr>
          </a:p>
        </p:txBody>
      </p:sp>
      <p:sp>
        <p:nvSpPr>
          <p:cNvPr id="2" name="Slide Number Placeholder 1"/>
          <p:cNvSpPr>
            <a:spLocks noGrp="1"/>
          </p:cNvSpPr>
          <p:nvPr>
            <p:ph type="sldNum" sz="quarter" idx="12"/>
          </p:nvPr>
        </p:nvSpPr>
        <p:spPr>
          <a:xfrm>
            <a:off x="8655908" y="6416528"/>
            <a:ext cx="415496" cy="365125"/>
          </a:xfrm>
        </p:spPr>
        <p:txBody>
          <a:bodyPr/>
          <a:lstStyle/>
          <a:p>
            <a:fld id="{D20D01E0-48A2-4722-95EC-347598CAEB48}" type="slidenum">
              <a:rPr lang="en-US" smtClean="0">
                <a:solidFill>
                  <a:srgbClr val="000000">
                    <a:tint val="75000"/>
                  </a:srgbClr>
                </a:solidFill>
                <a:latin typeface="Open Sans Light"/>
                <a:ea typeface="맑은 고딕"/>
              </a:rPr>
              <a:pPr/>
              <a:t>10</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320604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2313" y="6525840"/>
            <a:ext cx="8239111" cy="276999"/>
          </a:xfrm>
          <a:prstGeom prst="rect">
            <a:avLst/>
          </a:prstGeom>
          <a:noFill/>
        </p:spPr>
        <p:txBody>
          <a:bodyPr wrap="square" rtlCol="0">
            <a:spAutoFit/>
          </a:bodyPr>
          <a:lstStyle/>
          <a:p>
            <a:pPr algn="ctr"/>
            <a:r>
              <a:rPr lang="en-US" sz="1200" dirty="0" smtClean="0">
                <a:solidFill>
                  <a:srgbClr val="595959"/>
                </a:solidFill>
                <a:latin typeface="Calibri"/>
                <a:cs typeface="Calibri"/>
              </a:rPr>
              <a:t>Peer et al. 2007. </a:t>
            </a:r>
            <a:r>
              <a:rPr lang="en-US" sz="1200" dirty="0" err="1" smtClean="0">
                <a:solidFill>
                  <a:srgbClr val="595959"/>
                </a:solidFill>
                <a:latin typeface="Calibri"/>
                <a:cs typeface="Calibri"/>
              </a:rPr>
              <a:t>Nanocarriers</a:t>
            </a:r>
            <a:r>
              <a:rPr lang="en-US" sz="1200" dirty="0" smtClean="0">
                <a:solidFill>
                  <a:srgbClr val="595959"/>
                </a:solidFill>
                <a:latin typeface="Calibri"/>
                <a:cs typeface="Calibri"/>
              </a:rPr>
              <a:t> as an emerging platform for cancer therapy   </a:t>
            </a:r>
            <a:endParaRPr lang="en-US" sz="1200" dirty="0">
              <a:solidFill>
                <a:srgbClr val="595959"/>
              </a:solidFill>
              <a:latin typeface="Calibri"/>
              <a:cs typeface="Calibri"/>
            </a:endParaRPr>
          </a:p>
        </p:txBody>
      </p:sp>
      <p:grpSp>
        <p:nvGrpSpPr>
          <p:cNvPr id="16" name="Group 15"/>
          <p:cNvGrpSpPr/>
          <p:nvPr/>
        </p:nvGrpSpPr>
        <p:grpSpPr>
          <a:xfrm>
            <a:off x="608969" y="342349"/>
            <a:ext cx="8046569" cy="5929494"/>
            <a:chOff x="608969" y="342349"/>
            <a:chExt cx="8046569" cy="5929494"/>
          </a:xfrm>
        </p:grpSpPr>
        <p:grpSp>
          <p:nvGrpSpPr>
            <p:cNvPr id="13" name="Group 12"/>
            <p:cNvGrpSpPr/>
            <p:nvPr/>
          </p:nvGrpSpPr>
          <p:grpSpPr>
            <a:xfrm>
              <a:off x="608969" y="342349"/>
              <a:ext cx="8046569" cy="5929494"/>
              <a:chOff x="608969" y="342349"/>
              <a:chExt cx="8046569" cy="5929494"/>
            </a:xfrm>
          </p:grpSpPr>
          <p:pic>
            <p:nvPicPr>
              <p:cNvPr id="7" name="Picture 6"/>
              <p:cNvPicPr>
                <a:picLocks noChangeAspect="1"/>
              </p:cNvPicPr>
              <p:nvPr/>
            </p:nvPicPr>
            <p:blipFill>
              <a:blip r:embed="rId3"/>
              <a:stretch>
                <a:fillRect/>
              </a:stretch>
            </p:blipFill>
            <p:spPr>
              <a:xfrm>
                <a:off x="608969" y="377860"/>
                <a:ext cx="8046569" cy="5893983"/>
              </a:xfrm>
              <a:prstGeom prst="rect">
                <a:avLst/>
              </a:prstGeom>
            </p:spPr>
          </p:pic>
          <p:sp>
            <p:nvSpPr>
              <p:cNvPr id="8" name="Rectangle 7"/>
              <p:cNvSpPr/>
              <p:nvPr/>
            </p:nvSpPr>
            <p:spPr>
              <a:xfrm>
                <a:off x="5666154" y="625231"/>
                <a:ext cx="703384" cy="429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34000" y="342349"/>
                <a:ext cx="2618154" cy="400110"/>
              </a:xfrm>
              <a:prstGeom prst="rect">
                <a:avLst/>
              </a:prstGeom>
              <a:noFill/>
            </p:spPr>
            <p:txBody>
              <a:bodyPr wrap="square" rtlCol="0">
                <a:spAutoFit/>
              </a:bodyPr>
              <a:lstStyle/>
              <a:p>
                <a:pPr algn="ctr"/>
                <a:r>
                  <a:rPr lang="en-US" sz="2000" dirty="0" smtClean="0">
                    <a:solidFill>
                      <a:srgbClr val="000090"/>
                    </a:solidFill>
                    <a:latin typeface="Calibri"/>
                    <a:cs typeface="Calibri"/>
                  </a:rPr>
                  <a:t>Active targeting</a:t>
                </a:r>
                <a:endParaRPr lang="en-US" sz="2000" dirty="0">
                  <a:solidFill>
                    <a:srgbClr val="000090"/>
                  </a:solidFill>
                  <a:latin typeface="Calibri"/>
                  <a:cs typeface="Calibri"/>
                </a:endParaRPr>
              </a:p>
            </p:txBody>
          </p:sp>
        </p:grpSp>
        <p:sp>
          <p:nvSpPr>
            <p:cNvPr id="14" name="Rectangle 13"/>
            <p:cNvSpPr/>
            <p:nvPr/>
          </p:nvSpPr>
          <p:spPr>
            <a:xfrm>
              <a:off x="5060462" y="742459"/>
              <a:ext cx="136769" cy="15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63294" y="758093"/>
              <a:ext cx="136769" cy="156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344242" y="3888141"/>
            <a:ext cx="648676" cy="214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1994" y="3758501"/>
            <a:ext cx="1230924" cy="400110"/>
          </a:xfrm>
          <a:prstGeom prst="rect">
            <a:avLst/>
          </a:prstGeom>
          <a:noFill/>
        </p:spPr>
        <p:txBody>
          <a:bodyPr wrap="square" rtlCol="0">
            <a:spAutoFit/>
          </a:bodyPr>
          <a:lstStyle/>
          <a:p>
            <a:pPr algn="r"/>
            <a:r>
              <a:rPr lang="en-US" sz="2000" dirty="0" smtClean="0">
                <a:solidFill>
                  <a:srgbClr val="000090"/>
                </a:solidFill>
                <a:latin typeface="Calibri"/>
                <a:cs typeface="Calibri"/>
              </a:rPr>
              <a:t>EPR effect</a:t>
            </a:r>
            <a:endParaRPr lang="en-US" sz="2000" dirty="0">
              <a:solidFill>
                <a:srgbClr val="000090"/>
              </a:solidFill>
              <a:latin typeface="Calibri"/>
              <a:cs typeface="Calibri"/>
            </a:endParaRPr>
          </a:p>
        </p:txBody>
      </p:sp>
      <p:sp>
        <p:nvSpPr>
          <p:cNvPr id="3" name="Slide Number Placeholder 2"/>
          <p:cNvSpPr>
            <a:spLocks noGrp="1"/>
          </p:cNvSpPr>
          <p:nvPr>
            <p:ph type="sldNum" sz="quarter" idx="12"/>
          </p:nvPr>
        </p:nvSpPr>
        <p:spPr>
          <a:xfrm>
            <a:off x="8655538" y="6425563"/>
            <a:ext cx="415496" cy="365125"/>
          </a:xfrm>
        </p:spPr>
        <p:txBody>
          <a:bodyPr/>
          <a:lstStyle/>
          <a:p>
            <a:fld id="{D20D01E0-48A2-4722-95EC-347598CAEB48}" type="slidenum">
              <a:rPr lang="en-US" smtClean="0">
                <a:solidFill>
                  <a:srgbClr val="000000">
                    <a:tint val="75000"/>
                  </a:srgbClr>
                </a:solidFill>
                <a:latin typeface="Open Sans Light"/>
                <a:ea typeface="맑은 고딕"/>
              </a:rPr>
              <a:pPr/>
              <a:t>11</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6264960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2314" y="777245"/>
            <a:ext cx="8239111" cy="547200"/>
          </a:xfrm>
          <a:prstGeom prst="rect">
            <a:avLst/>
          </a:prstGeom>
          <a:solidFill>
            <a:srgbClr val="72C8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8" name="Rectangle 7"/>
          <p:cNvSpPr/>
          <p:nvPr/>
        </p:nvSpPr>
        <p:spPr>
          <a:xfrm>
            <a:off x="1321001" y="814279"/>
            <a:ext cx="6498791" cy="430887"/>
          </a:xfrm>
          <a:prstGeom prst="rect">
            <a:avLst/>
          </a:prstGeom>
        </p:spPr>
        <p:txBody>
          <a:bodyPr wrap="square">
            <a:spAutoFit/>
          </a:bodyPr>
          <a:lstStyle/>
          <a:p>
            <a:pPr defTabSz="914400"/>
            <a:r>
              <a:rPr lang="el-GR" sz="2200" spc="-100" dirty="0" smtClean="0">
                <a:solidFill>
                  <a:srgbClr val="595959"/>
                </a:solidFill>
                <a:latin typeface="Calibri"/>
                <a:ea typeface="맑은 고딕"/>
                <a:cs typeface="Calibri"/>
              </a:rPr>
              <a:t>Θεραγνωστική</a:t>
            </a:r>
            <a:endParaRPr lang="en-US" sz="2200" spc="-100" dirty="0">
              <a:solidFill>
                <a:srgbClr val="595959"/>
              </a:solidFill>
              <a:latin typeface="Calibri"/>
              <a:ea typeface="맑은 고딕"/>
              <a:cs typeface="Calibri"/>
            </a:endParaRPr>
          </a:p>
        </p:txBody>
      </p:sp>
      <p:sp>
        <p:nvSpPr>
          <p:cNvPr id="9" name="Rectangle 8"/>
          <p:cNvSpPr/>
          <p:nvPr/>
        </p:nvSpPr>
        <p:spPr>
          <a:xfrm>
            <a:off x="1216363" y="876994"/>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pic>
        <p:nvPicPr>
          <p:cNvPr id="16" name="Picture 15"/>
          <p:cNvPicPr>
            <a:picLocks noChangeAspect="1"/>
          </p:cNvPicPr>
          <p:nvPr/>
        </p:nvPicPr>
        <p:blipFill>
          <a:blip r:embed="rId3"/>
          <a:stretch>
            <a:fillRect/>
          </a:stretch>
        </p:blipFill>
        <p:spPr>
          <a:xfrm>
            <a:off x="532986" y="2450787"/>
            <a:ext cx="8238439" cy="3212990"/>
          </a:xfrm>
          <a:prstGeom prst="rect">
            <a:avLst/>
          </a:prstGeom>
        </p:spPr>
      </p:pic>
      <p:sp>
        <p:nvSpPr>
          <p:cNvPr id="17" name="TextBox 16"/>
          <p:cNvSpPr txBox="1"/>
          <p:nvPr/>
        </p:nvSpPr>
        <p:spPr>
          <a:xfrm>
            <a:off x="512776" y="1602159"/>
            <a:ext cx="4005385" cy="369332"/>
          </a:xfrm>
          <a:prstGeom prst="rect">
            <a:avLst/>
          </a:prstGeom>
          <a:noFill/>
        </p:spPr>
        <p:txBody>
          <a:bodyPr wrap="square" rtlCol="0">
            <a:spAutoFit/>
          </a:bodyPr>
          <a:lstStyle/>
          <a:p>
            <a:r>
              <a:rPr lang="el-GR" dirty="0" smtClean="0">
                <a:solidFill>
                  <a:srgbClr val="595959"/>
                </a:solidFill>
                <a:latin typeface="Calibri"/>
                <a:cs typeface="Calibri"/>
              </a:rPr>
              <a:t>Πολυλειτουργικά νανοσωματίδια</a:t>
            </a:r>
            <a:endParaRPr lang="en-US" dirty="0">
              <a:solidFill>
                <a:srgbClr val="595959"/>
              </a:solidFill>
              <a:latin typeface="Calibri"/>
              <a:cs typeface="Calibri"/>
            </a:endParaRPr>
          </a:p>
        </p:txBody>
      </p:sp>
      <p:sp>
        <p:nvSpPr>
          <p:cNvPr id="18" name="TextBox 17"/>
          <p:cNvSpPr txBox="1"/>
          <p:nvPr/>
        </p:nvSpPr>
        <p:spPr>
          <a:xfrm>
            <a:off x="532313" y="6486764"/>
            <a:ext cx="8239111" cy="276999"/>
          </a:xfrm>
          <a:prstGeom prst="rect">
            <a:avLst/>
          </a:prstGeom>
          <a:noFill/>
        </p:spPr>
        <p:txBody>
          <a:bodyPr wrap="square" rtlCol="0">
            <a:spAutoFit/>
          </a:bodyPr>
          <a:lstStyle/>
          <a:p>
            <a:pPr algn="ctr"/>
            <a:r>
              <a:rPr lang="en-US" sz="1200" dirty="0" smtClean="0">
                <a:solidFill>
                  <a:srgbClr val="595959"/>
                </a:solidFill>
                <a:latin typeface="Calibri"/>
                <a:cs typeface="Calibri"/>
              </a:rPr>
              <a:t>Lim et al. 2012. Nanomaterials for </a:t>
            </a:r>
            <a:r>
              <a:rPr lang="en-US" sz="1200" dirty="0" err="1" smtClean="0">
                <a:solidFill>
                  <a:srgbClr val="595959"/>
                </a:solidFill>
                <a:latin typeface="Calibri"/>
                <a:cs typeface="Calibri"/>
              </a:rPr>
              <a:t>Theranostics</a:t>
            </a:r>
            <a:r>
              <a:rPr lang="en-US" sz="1200" dirty="0" smtClean="0">
                <a:solidFill>
                  <a:srgbClr val="595959"/>
                </a:solidFill>
                <a:latin typeface="Calibri"/>
                <a:cs typeface="Calibri"/>
              </a:rPr>
              <a:t>: Recent Advances and Future Challenges </a:t>
            </a:r>
            <a:endParaRPr lang="en-US" sz="1200" dirty="0">
              <a:solidFill>
                <a:srgbClr val="595959"/>
              </a:solidFill>
              <a:latin typeface="Calibri"/>
              <a:cs typeface="Calibri"/>
            </a:endParaRPr>
          </a:p>
        </p:txBody>
      </p:sp>
      <p:sp>
        <p:nvSpPr>
          <p:cNvPr id="2" name="Slide Number Placeholder 1"/>
          <p:cNvSpPr>
            <a:spLocks noGrp="1"/>
          </p:cNvSpPr>
          <p:nvPr>
            <p:ph type="sldNum" sz="quarter" idx="12"/>
          </p:nvPr>
        </p:nvSpPr>
        <p:spPr>
          <a:xfrm>
            <a:off x="8655908" y="6304201"/>
            <a:ext cx="415496" cy="365125"/>
          </a:xfrm>
        </p:spPr>
        <p:txBody>
          <a:bodyPr/>
          <a:lstStyle/>
          <a:p>
            <a:fld id="{D20D01E0-48A2-4722-95EC-347598CAEB48}" type="slidenum">
              <a:rPr lang="en-US" smtClean="0">
                <a:solidFill>
                  <a:srgbClr val="000000">
                    <a:tint val="75000"/>
                  </a:srgbClr>
                </a:solidFill>
                <a:latin typeface="Open Sans Light"/>
                <a:ea typeface="맑은 고딕"/>
              </a:rPr>
              <a:pPr/>
              <a:t>12</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2154210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2314" y="523251"/>
            <a:ext cx="8239111" cy="547200"/>
          </a:xfrm>
          <a:prstGeom prst="rect">
            <a:avLst/>
          </a:prstGeom>
          <a:solidFill>
            <a:srgbClr val="72C8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8" name="Rectangle 7"/>
          <p:cNvSpPr/>
          <p:nvPr/>
        </p:nvSpPr>
        <p:spPr>
          <a:xfrm>
            <a:off x="1321001" y="540747"/>
            <a:ext cx="6498791" cy="430887"/>
          </a:xfrm>
          <a:prstGeom prst="rect">
            <a:avLst/>
          </a:prstGeom>
        </p:spPr>
        <p:txBody>
          <a:bodyPr wrap="square">
            <a:spAutoFit/>
          </a:bodyPr>
          <a:lstStyle/>
          <a:p>
            <a:pPr defTabSz="914400"/>
            <a:r>
              <a:rPr lang="el-GR" sz="2200" spc="-100" dirty="0" smtClean="0">
                <a:solidFill>
                  <a:srgbClr val="595959"/>
                </a:solidFill>
                <a:latin typeface="Calibri"/>
                <a:ea typeface="맑은 고딕"/>
                <a:cs typeface="Calibri"/>
              </a:rPr>
              <a:t>Θεραγνωστική</a:t>
            </a:r>
            <a:endParaRPr lang="en-US" sz="2200" spc="-100" dirty="0">
              <a:solidFill>
                <a:srgbClr val="595959"/>
              </a:solidFill>
              <a:latin typeface="Calibri"/>
              <a:ea typeface="맑은 고딕"/>
              <a:cs typeface="Calibri"/>
            </a:endParaRPr>
          </a:p>
        </p:txBody>
      </p:sp>
      <p:sp>
        <p:nvSpPr>
          <p:cNvPr id="9" name="Rectangle 8"/>
          <p:cNvSpPr/>
          <p:nvPr/>
        </p:nvSpPr>
        <p:spPr>
          <a:xfrm>
            <a:off x="1216363" y="603462"/>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18" name="TextBox 17"/>
          <p:cNvSpPr txBox="1"/>
          <p:nvPr/>
        </p:nvSpPr>
        <p:spPr>
          <a:xfrm>
            <a:off x="532313" y="6486764"/>
            <a:ext cx="8239111" cy="276999"/>
          </a:xfrm>
          <a:prstGeom prst="rect">
            <a:avLst/>
          </a:prstGeom>
          <a:noFill/>
        </p:spPr>
        <p:txBody>
          <a:bodyPr wrap="square" rtlCol="0">
            <a:spAutoFit/>
          </a:bodyPr>
          <a:lstStyle/>
          <a:p>
            <a:pPr algn="ctr"/>
            <a:r>
              <a:rPr lang="en-US" sz="1200" dirty="0" smtClean="0">
                <a:solidFill>
                  <a:srgbClr val="595959"/>
                </a:solidFill>
                <a:latin typeface="Calibri"/>
                <a:cs typeface="Calibri"/>
              </a:rPr>
              <a:t>Cole et al. 2013. Cancer </a:t>
            </a:r>
            <a:r>
              <a:rPr lang="en-US" sz="1200" dirty="0" err="1">
                <a:solidFill>
                  <a:srgbClr val="595959"/>
                </a:solidFill>
                <a:latin typeface="Calibri"/>
                <a:cs typeface="Calibri"/>
              </a:rPr>
              <a:t>Theragnostics</a:t>
            </a:r>
            <a:r>
              <a:rPr lang="en-US" sz="1200" dirty="0">
                <a:solidFill>
                  <a:srgbClr val="595959"/>
                </a:solidFill>
                <a:latin typeface="Calibri"/>
                <a:cs typeface="Calibri"/>
              </a:rPr>
              <a:t>: The rise of</a:t>
            </a:r>
            <a:r>
              <a:rPr lang="el-GR" sz="1200" dirty="0">
                <a:solidFill>
                  <a:srgbClr val="595959"/>
                </a:solidFill>
                <a:latin typeface="Calibri"/>
                <a:cs typeface="Calibri"/>
              </a:rPr>
              <a:t>  </a:t>
            </a:r>
            <a:r>
              <a:rPr lang="en-US" sz="1200" dirty="0">
                <a:solidFill>
                  <a:srgbClr val="595959"/>
                </a:solidFill>
                <a:latin typeface="Calibri"/>
                <a:cs typeface="Calibri"/>
              </a:rPr>
              <a:t>Targeted Magnetic Nanoparticles</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465" y="1382789"/>
            <a:ext cx="3850434" cy="473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4611078" y="4113638"/>
            <a:ext cx="4160347"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MS PGothic" charset="0"/>
                <a:cs typeface="MS PGothic" charset="0"/>
              </a:defRPr>
            </a:lvl1pPr>
            <a:lvl2pPr marL="742950" indent="-285750" eaLnBrk="0" hangingPunct="0">
              <a:defRPr sz="2400">
                <a:solidFill>
                  <a:schemeClr val="tx1"/>
                </a:solidFill>
                <a:latin typeface="Arial Narrow" charset="0"/>
                <a:ea typeface="MS PGothic" charset="0"/>
                <a:cs typeface="MS PGothic" charset="0"/>
              </a:defRPr>
            </a:lvl2pPr>
            <a:lvl3pPr marL="1143000" indent="-228600" eaLnBrk="0" hangingPunct="0">
              <a:defRPr sz="2400">
                <a:solidFill>
                  <a:schemeClr val="tx1"/>
                </a:solidFill>
                <a:latin typeface="Arial Narrow" charset="0"/>
                <a:ea typeface="MS PGothic" charset="0"/>
                <a:cs typeface="MS PGothic" charset="0"/>
              </a:defRPr>
            </a:lvl3pPr>
            <a:lvl4pPr marL="1600200" indent="-228600" eaLnBrk="0" hangingPunct="0">
              <a:defRPr sz="2400">
                <a:solidFill>
                  <a:schemeClr val="tx1"/>
                </a:solidFill>
                <a:latin typeface="Arial Narrow" charset="0"/>
                <a:ea typeface="MS PGothic" charset="0"/>
                <a:cs typeface="MS PGothic" charset="0"/>
              </a:defRPr>
            </a:lvl4pPr>
            <a:lvl5pPr marL="2057400" indent="-228600" eaLnBrk="0" hangingPunct="0">
              <a:defRPr sz="2400">
                <a:solidFill>
                  <a:schemeClr val="tx1"/>
                </a:solidFill>
                <a:latin typeface="Arial Narrow"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Narrow"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Narrow"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Narrow"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Narrow" charset="0"/>
                <a:ea typeface="MS PGothic" charset="0"/>
                <a:cs typeface="MS PGothic" charset="0"/>
              </a:defRPr>
            </a:lvl9pPr>
          </a:lstStyle>
          <a:p>
            <a:pPr algn="just" eaLnBrk="1" hangingPunct="1"/>
            <a:r>
              <a:rPr lang="en-US" sz="1800" spc="-100" dirty="0">
                <a:solidFill>
                  <a:srgbClr val="595959"/>
                </a:solidFill>
                <a:latin typeface="Calibri"/>
                <a:cs typeface="Calibri"/>
              </a:rPr>
              <a:t>M</a:t>
            </a:r>
            <a:r>
              <a:rPr lang="el-GR" sz="1800" spc="-100" dirty="0" smtClean="0">
                <a:solidFill>
                  <a:srgbClr val="595959"/>
                </a:solidFill>
                <a:latin typeface="Calibri"/>
                <a:cs typeface="Calibri"/>
              </a:rPr>
              <a:t>αγνητικής υπερθερμία</a:t>
            </a:r>
            <a:r>
              <a:rPr lang="en-US" sz="1800" spc="-100" dirty="0" smtClean="0">
                <a:solidFill>
                  <a:srgbClr val="595959"/>
                </a:solidFill>
                <a:latin typeface="Calibri"/>
                <a:cs typeface="Calibri"/>
              </a:rPr>
              <a:t>:</a:t>
            </a:r>
          </a:p>
          <a:p>
            <a:pPr algn="just" eaLnBrk="1" hangingPunct="1"/>
            <a:r>
              <a:rPr lang="el-GR" sz="1800" spc="-100" dirty="0" smtClean="0">
                <a:solidFill>
                  <a:srgbClr val="595959"/>
                </a:solidFill>
                <a:latin typeface="Calibri"/>
                <a:cs typeface="Calibri"/>
              </a:rPr>
              <a:t>Με την εφαρμογή του μαγνητικού πεδίου, </a:t>
            </a:r>
            <a:r>
              <a:rPr lang="el-GR" sz="1800" spc="-100" dirty="0">
                <a:solidFill>
                  <a:srgbClr val="595959"/>
                </a:solidFill>
                <a:latin typeface="Calibri"/>
                <a:cs typeface="Calibri"/>
              </a:rPr>
              <a:t>η</a:t>
            </a:r>
            <a:r>
              <a:rPr lang="el-GR" sz="1800" spc="-100" dirty="0" smtClean="0">
                <a:solidFill>
                  <a:srgbClr val="595959"/>
                </a:solidFill>
                <a:latin typeface="Calibri"/>
                <a:cs typeface="Calibri"/>
              </a:rPr>
              <a:t> </a:t>
            </a:r>
            <a:r>
              <a:rPr lang="el-GR" sz="1800" spc="-100" dirty="0">
                <a:solidFill>
                  <a:srgbClr val="595959"/>
                </a:solidFill>
                <a:latin typeface="Calibri"/>
                <a:cs typeface="Calibri"/>
              </a:rPr>
              <a:t>ενέργεια που απορροφάται από τα νανοσωματιδιακά σκιαγραφικά μέσα </a:t>
            </a:r>
            <a:r>
              <a:rPr lang="el-GR" sz="1800" spc="-100" dirty="0" smtClean="0">
                <a:solidFill>
                  <a:srgbClr val="595959"/>
                </a:solidFill>
                <a:latin typeface="Calibri"/>
                <a:cs typeface="Calibri"/>
              </a:rPr>
              <a:t>στην </a:t>
            </a:r>
            <a:r>
              <a:rPr lang="el-GR" sz="1800" spc="-100" dirty="0">
                <a:solidFill>
                  <a:srgbClr val="595959"/>
                </a:solidFill>
                <a:latin typeface="Calibri"/>
                <a:cs typeface="Calibri"/>
              </a:rPr>
              <a:t>περιοχή του όγκου μετατρέπεται σε θερμότητα που καταστρέφει τα καρκινικά </a:t>
            </a:r>
            <a:r>
              <a:rPr lang="el-GR" sz="1800" spc="-100" dirty="0" smtClean="0">
                <a:solidFill>
                  <a:srgbClr val="595959"/>
                </a:solidFill>
                <a:latin typeface="Calibri"/>
                <a:cs typeface="Calibri"/>
              </a:rPr>
              <a:t>κύτταρα.</a:t>
            </a:r>
            <a:endParaRPr lang="en-US" sz="1800" spc="-100" dirty="0">
              <a:solidFill>
                <a:srgbClr val="595959"/>
              </a:solidFill>
              <a:latin typeface="Calibri"/>
              <a:cs typeface="Calibri"/>
            </a:endParaRPr>
          </a:p>
        </p:txBody>
      </p:sp>
      <p:sp>
        <p:nvSpPr>
          <p:cNvPr id="2" name="TextBox 1"/>
          <p:cNvSpPr txBox="1"/>
          <p:nvPr/>
        </p:nvSpPr>
        <p:spPr>
          <a:xfrm>
            <a:off x="4611077" y="1797539"/>
            <a:ext cx="4160348" cy="1200329"/>
          </a:xfrm>
          <a:prstGeom prst="rect">
            <a:avLst/>
          </a:prstGeom>
          <a:noFill/>
        </p:spPr>
        <p:txBody>
          <a:bodyPr wrap="square" rtlCol="0">
            <a:spAutoFit/>
          </a:bodyPr>
          <a:lstStyle/>
          <a:p>
            <a:pPr algn="just"/>
            <a:r>
              <a:rPr lang="el-GR" spc="-100" dirty="0" smtClean="0">
                <a:solidFill>
                  <a:srgbClr val="595959"/>
                </a:solidFill>
                <a:latin typeface="Calibri"/>
                <a:cs typeface="Calibri"/>
              </a:rPr>
              <a:t>Απεικόνιση μέσω </a:t>
            </a:r>
            <a:r>
              <a:rPr lang="en-US" spc="-100" dirty="0" smtClean="0">
                <a:solidFill>
                  <a:srgbClr val="595959"/>
                </a:solidFill>
                <a:latin typeface="Calibri"/>
                <a:cs typeface="Calibri"/>
              </a:rPr>
              <a:t>MRI:</a:t>
            </a:r>
            <a:r>
              <a:rPr lang="el-GR" spc="-100" dirty="0" smtClean="0">
                <a:solidFill>
                  <a:srgbClr val="595959"/>
                </a:solidFill>
                <a:latin typeface="Calibri"/>
                <a:cs typeface="Calibri"/>
              </a:rPr>
              <a:t> </a:t>
            </a:r>
          </a:p>
          <a:p>
            <a:pPr algn="just"/>
            <a:r>
              <a:rPr lang="el-GR" spc="-100" dirty="0" smtClean="0">
                <a:solidFill>
                  <a:srgbClr val="595959"/>
                </a:solidFill>
                <a:latin typeface="Calibri"/>
                <a:cs typeface="Calibri"/>
              </a:rPr>
              <a:t>μαγνητικά νανοσωματίδια ως σκιαγραφικά μέσα απεικόνισης προσλαμβάνονται από τα καρκινικά κύτταρα </a:t>
            </a:r>
            <a:endParaRPr lang="en-US" spc="-100" dirty="0">
              <a:solidFill>
                <a:srgbClr val="595959"/>
              </a:solidFill>
              <a:latin typeface="Calibri"/>
              <a:cs typeface="Calibri"/>
            </a:endParaRPr>
          </a:p>
        </p:txBody>
      </p:sp>
      <p:sp>
        <p:nvSpPr>
          <p:cNvPr id="3" name="Slide Number Placeholder 2"/>
          <p:cNvSpPr>
            <a:spLocks noGrp="1"/>
          </p:cNvSpPr>
          <p:nvPr>
            <p:ph type="sldNum" sz="quarter" idx="12"/>
          </p:nvPr>
        </p:nvSpPr>
        <p:spPr>
          <a:xfrm>
            <a:off x="8655908" y="6304201"/>
            <a:ext cx="415496" cy="365125"/>
          </a:xfrm>
        </p:spPr>
        <p:txBody>
          <a:bodyPr/>
          <a:lstStyle/>
          <a:p>
            <a:fld id="{D20D01E0-48A2-4722-95EC-347598CAEB48}" type="slidenum">
              <a:rPr lang="en-US" smtClean="0">
                <a:solidFill>
                  <a:srgbClr val="000000">
                    <a:tint val="75000"/>
                  </a:srgbClr>
                </a:solidFill>
                <a:latin typeface="Open Sans Light"/>
                <a:ea typeface="맑은 고딕"/>
              </a:rPr>
              <a:pPr/>
              <a:t>13</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21059405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2314" y="523251"/>
            <a:ext cx="8239111" cy="547200"/>
          </a:xfrm>
          <a:prstGeom prst="rect">
            <a:avLst/>
          </a:prstGeom>
          <a:solidFill>
            <a:srgbClr val="72C8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8" name="Rectangle 7"/>
          <p:cNvSpPr/>
          <p:nvPr/>
        </p:nvSpPr>
        <p:spPr>
          <a:xfrm>
            <a:off x="1321001" y="540747"/>
            <a:ext cx="6498791" cy="430887"/>
          </a:xfrm>
          <a:prstGeom prst="rect">
            <a:avLst/>
          </a:prstGeom>
        </p:spPr>
        <p:txBody>
          <a:bodyPr wrap="square">
            <a:spAutoFit/>
          </a:bodyPr>
          <a:lstStyle/>
          <a:p>
            <a:pPr defTabSz="914400"/>
            <a:r>
              <a:rPr lang="el-GR" sz="2200" spc="-100" dirty="0" smtClean="0">
                <a:solidFill>
                  <a:srgbClr val="595959"/>
                </a:solidFill>
                <a:latin typeface="Calibri"/>
                <a:ea typeface="맑은 고딕"/>
                <a:cs typeface="Calibri"/>
              </a:rPr>
              <a:t>Θεραγνωστική</a:t>
            </a:r>
            <a:endParaRPr lang="en-US" sz="2200" spc="-100" dirty="0">
              <a:solidFill>
                <a:srgbClr val="595959"/>
              </a:solidFill>
              <a:latin typeface="Calibri"/>
              <a:ea typeface="맑은 고딕"/>
              <a:cs typeface="Calibri"/>
            </a:endParaRPr>
          </a:p>
        </p:txBody>
      </p:sp>
      <p:sp>
        <p:nvSpPr>
          <p:cNvPr id="9" name="Rectangle 8"/>
          <p:cNvSpPr/>
          <p:nvPr/>
        </p:nvSpPr>
        <p:spPr>
          <a:xfrm>
            <a:off x="1216363" y="603462"/>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18" name="TextBox 17"/>
          <p:cNvSpPr txBox="1"/>
          <p:nvPr/>
        </p:nvSpPr>
        <p:spPr>
          <a:xfrm>
            <a:off x="532313" y="6486764"/>
            <a:ext cx="8239111" cy="276999"/>
          </a:xfrm>
          <a:prstGeom prst="rect">
            <a:avLst/>
          </a:prstGeom>
          <a:noFill/>
        </p:spPr>
        <p:txBody>
          <a:bodyPr wrap="square" rtlCol="0">
            <a:spAutoFit/>
          </a:bodyPr>
          <a:lstStyle/>
          <a:p>
            <a:pPr algn="ctr"/>
            <a:r>
              <a:rPr lang="en-US" sz="1200" dirty="0" err="1">
                <a:solidFill>
                  <a:srgbClr val="595959"/>
                </a:solidFill>
                <a:latin typeface="Calibri"/>
                <a:cs typeface="Calibri"/>
              </a:rPr>
              <a:t>G</a:t>
            </a:r>
            <a:r>
              <a:rPr lang="en-US" sz="1200" dirty="0" err="1" smtClean="0">
                <a:solidFill>
                  <a:srgbClr val="595959"/>
                </a:solidFill>
                <a:latin typeface="Calibri"/>
                <a:cs typeface="Calibri"/>
              </a:rPr>
              <a:t>obbo</a:t>
            </a:r>
            <a:r>
              <a:rPr lang="en-US" sz="1200" dirty="0" smtClean="0">
                <a:solidFill>
                  <a:srgbClr val="595959"/>
                </a:solidFill>
                <a:latin typeface="Calibri"/>
                <a:cs typeface="Calibri"/>
              </a:rPr>
              <a:t> et al. 2015. Magnetic nanoparticles in cancer </a:t>
            </a:r>
            <a:r>
              <a:rPr lang="en-US" sz="1200" dirty="0" err="1" smtClean="0">
                <a:solidFill>
                  <a:srgbClr val="595959"/>
                </a:solidFill>
                <a:latin typeface="Calibri"/>
                <a:cs typeface="Calibri"/>
              </a:rPr>
              <a:t>theranostics</a:t>
            </a:r>
            <a:endParaRPr lang="en-US" sz="1200" dirty="0">
              <a:solidFill>
                <a:srgbClr val="595959"/>
              </a:solidFill>
              <a:latin typeface="Calibri"/>
              <a:cs typeface="Calibri"/>
            </a:endParaRPr>
          </a:p>
        </p:txBody>
      </p:sp>
      <p:pic>
        <p:nvPicPr>
          <p:cNvPr id="3" name="Picture 2"/>
          <p:cNvPicPr>
            <a:picLocks noChangeAspect="1"/>
          </p:cNvPicPr>
          <p:nvPr/>
        </p:nvPicPr>
        <p:blipFill>
          <a:blip r:embed="rId3"/>
          <a:stretch>
            <a:fillRect/>
          </a:stretch>
        </p:blipFill>
        <p:spPr>
          <a:xfrm>
            <a:off x="1151665" y="1347495"/>
            <a:ext cx="6925533" cy="4923086"/>
          </a:xfrm>
          <a:prstGeom prst="rect">
            <a:avLst/>
          </a:prstGeom>
        </p:spPr>
      </p:pic>
      <p:sp>
        <p:nvSpPr>
          <p:cNvPr id="2" name="Slide Number Placeholder 1"/>
          <p:cNvSpPr>
            <a:spLocks noGrp="1"/>
          </p:cNvSpPr>
          <p:nvPr>
            <p:ph type="sldNum" sz="quarter" idx="12"/>
          </p:nvPr>
        </p:nvSpPr>
        <p:spPr>
          <a:xfrm>
            <a:off x="8655908" y="6307746"/>
            <a:ext cx="415496" cy="365125"/>
          </a:xfrm>
        </p:spPr>
        <p:txBody>
          <a:bodyPr/>
          <a:lstStyle/>
          <a:p>
            <a:fld id="{D20D01E0-48A2-4722-95EC-347598CAEB48}" type="slidenum">
              <a:rPr lang="en-US" smtClean="0">
                <a:solidFill>
                  <a:srgbClr val="000000">
                    <a:tint val="75000"/>
                  </a:srgbClr>
                </a:solidFill>
                <a:latin typeface="Open Sans Light"/>
                <a:ea typeface="맑은 고딕"/>
              </a:rPr>
              <a:pPr/>
              <a:t>14</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42541798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66474" y="2813550"/>
            <a:ext cx="5861538" cy="492443"/>
          </a:xfrm>
          <a:prstGeom prst="rect">
            <a:avLst/>
          </a:prstGeom>
          <a:noFill/>
        </p:spPr>
        <p:txBody>
          <a:bodyPr wrap="square" rtlCol="0">
            <a:spAutoFit/>
          </a:bodyPr>
          <a:lstStyle/>
          <a:p>
            <a:pPr algn="just"/>
            <a:r>
              <a:rPr lang="el-GR" sz="2600" spc="-100" dirty="0" smtClean="0">
                <a:solidFill>
                  <a:srgbClr val="595959"/>
                </a:solidFill>
                <a:latin typeface="Calibri"/>
                <a:cs typeface="Calibri"/>
              </a:rPr>
              <a:t>Εφαρμογές της νανοϊατρικής στη νευρολογία</a:t>
            </a:r>
            <a:endParaRPr lang="en-US" sz="2600" spc="-100" dirty="0">
              <a:solidFill>
                <a:srgbClr val="595959"/>
              </a:solidFill>
              <a:latin typeface="Calibri"/>
              <a:cs typeface="Calibri"/>
            </a:endParaRPr>
          </a:p>
        </p:txBody>
      </p:sp>
      <p:pic>
        <p:nvPicPr>
          <p:cNvPr id="25" name="Picture 2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94149" y="2188308"/>
            <a:ext cx="1270014" cy="1270014"/>
          </a:xfrm>
          <a:prstGeom prst="rect">
            <a:avLst/>
          </a:prstGeom>
        </p:spPr>
      </p:pic>
      <p:cxnSp>
        <p:nvCxnSpPr>
          <p:cNvPr id="9" name="Straight Connector 8"/>
          <p:cNvCxnSpPr/>
          <p:nvPr/>
        </p:nvCxnSpPr>
        <p:spPr>
          <a:xfrm>
            <a:off x="2246933" y="3360633"/>
            <a:ext cx="5802923" cy="0"/>
          </a:xfrm>
          <a:prstGeom prst="line">
            <a:avLst/>
          </a:prstGeom>
          <a:ln w="3175" cmpd="sng">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642668" y="6287962"/>
            <a:ext cx="415496" cy="365125"/>
          </a:xfrm>
        </p:spPr>
        <p:txBody>
          <a:bodyPr/>
          <a:lstStyle/>
          <a:p>
            <a:fld id="{D20D01E0-48A2-4722-95EC-347598CAEB48}" type="slidenum">
              <a:rPr lang="en-US" smtClean="0">
                <a:solidFill>
                  <a:srgbClr val="000000">
                    <a:tint val="75000"/>
                  </a:srgbClr>
                </a:solidFill>
                <a:latin typeface="Open Sans Light"/>
                <a:ea typeface="맑은 고딕"/>
              </a:rPr>
              <a:pPr/>
              <a:t>15</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13560099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878"/>
            <a:ext cx="8229600" cy="1143000"/>
          </a:xfrm>
        </p:spPr>
        <p:txBody>
          <a:bodyPr>
            <a:normAutofit/>
          </a:bodyPr>
          <a:lstStyle/>
          <a:p>
            <a:pPr algn="l"/>
            <a:r>
              <a:rPr lang="el-GR" sz="2400" dirty="0" smtClean="0">
                <a:solidFill>
                  <a:schemeClr val="accent5">
                    <a:lumMod val="50000"/>
                  </a:schemeClr>
                </a:solidFill>
              </a:rPr>
              <a:t>Νευρολογικές παθήσεις</a:t>
            </a:r>
            <a:endParaRPr lang="en-US" sz="2600" b="1" dirty="0">
              <a:solidFill>
                <a:schemeClr val="accent5">
                  <a:lumMod val="60000"/>
                  <a:lumOff val="40000"/>
                </a:schemeClr>
              </a:solidFill>
            </a:endParaRPr>
          </a:p>
        </p:txBody>
      </p:sp>
      <p:sp>
        <p:nvSpPr>
          <p:cNvPr id="3" name="Content Placeholder 2"/>
          <p:cNvSpPr>
            <a:spLocks noGrp="1"/>
          </p:cNvSpPr>
          <p:nvPr>
            <p:ph idx="1"/>
          </p:nvPr>
        </p:nvSpPr>
        <p:spPr>
          <a:xfrm>
            <a:off x="457200" y="1552019"/>
            <a:ext cx="8229600" cy="4503522"/>
          </a:xfrm>
        </p:spPr>
        <p:txBody>
          <a:bodyPr>
            <a:normAutofit/>
          </a:bodyPr>
          <a:lstStyle/>
          <a:p>
            <a:pPr marL="342900" lvl="1" indent="-342900" algn="just">
              <a:buFont typeface="Courier New"/>
              <a:buChar char="o"/>
            </a:pPr>
            <a:r>
              <a:rPr lang="el-GR" sz="2200" spc="-100" dirty="0" smtClean="0">
                <a:solidFill>
                  <a:srgbClr val="595959"/>
                </a:solidFill>
              </a:rPr>
              <a:t>Οι νευρολογικές παθήσεις περιλαμβάνουν μια μεγάλη και ετερογενή ομάδα παθήσεων όπως είναι: η νόσος </a:t>
            </a:r>
            <a:r>
              <a:rPr lang="en-US" sz="2200" spc="-100" dirty="0" smtClean="0">
                <a:solidFill>
                  <a:srgbClr val="595959"/>
                </a:solidFill>
              </a:rPr>
              <a:t>Alzheimer, </a:t>
            </a:r>
            <a:r>
              <a:rPr lang="el-GR" sz="2200" spc="-100" dirty="0" smtClean="0">
                <a:solidFill>
                  <a:srgbClr val="595959"/>
                </a:solidFill>
              </a:rPr>
              <a:t>η νόσος </a:t>
            </a:r>
            <a:r>
              <a:rPr lang="en-US" sz="2200" spc="-100" dirty="0" smtClean="0">
                <a:solidFill>
                  <a:srgbClr val="595959"/>
                </a:solidFill>
              </a:rPr>
              <a:t>Parkinson, </a:t>
            </a:r>
            <a:r>
              <a:rPr lang="el-GR" sz="2200" spc="-100" dirty="0" smtClean="0">
                <a:solidFill>
                  <a:srgbClr val="595959"/>
                </a:solidFill>
              </a:rPr>
              <a:t>η πολλαπλή σκλήρυνση κατά πλάκας, οι εγκεφαλικοί όγκοι κλπ.</a:t>
            </a:r>
            <a:endParaRPr lang="en-US" sz="2200" spc="-100" dirty="0" smtClean="0">
              <a:solidFill>
                <a:srgbClr val="595959"/>
              </a:solidFill>
            </a:endParaRPr>
          </a:p>
          <a:p>
            <a:pPr marL="342900" lvl="1" indent="-342900" algn="just">
              <a:buFont typeface="Courier New"/>
              <a:buChar char="o"/>
            </a:pPr>
            <a:endParaRPr lang="en-US" sz="2200" spc="-100" dirty="0">
              <a:solidFill>
                <a:srgbClr val="595959"/>
              </a:solidFill>
            </a:endParaRPr>
          </a:p>
          <a:p>
            <a:pPr marL="342900" lvl="1" indent="-342900" algn="just">
              <a:buFont typeface="Courier New"/>
              <a:buChar char="o"/>
            </a:pPr>
            <a:r>
              <a:rPr lang="el-GR" sz="2200" spc="-100" dirty="0" smtClean="0">
                <a:solidFill>
                  <a:srgbClr val="595959"/>
                </a:solidFill>
              </a:rPr>
              <a:t>Οι νευρολογικές παθήσεις αποτελούν σημαντική αιτία θανάτου και σύμφωνα με τον </a:t>
            </a:r>
            <a:r>
              <a:rPr lang="en-US" sz="2200" spc="-100" dirty="0" smtClean="0">
                <a:solidFill>
                  <a:srgbClr val="595959"/>
                </a:solidFill>
              </a:rPr>
              <a:t>WHO </a:t>
            </a:r>
            <a:r>
              <a:rPr lang="el-GR" sz="2200" spc="-100" dirty="0" smtClean="0">
                <a:solidFill>
                  <a:srgbClr val="595959"/>
                </a:solidFill>
              </a:rPr>
              <a:t>ευθύνονται για το 12% περίπου των θανάτων παγκοσμίως.</a:t>
            </a:r>
            <a:endParaRPr lang="en-US" sz="2200" spc="-100" dirty="0" smtClean="0">
              <a:solidFill>
                <a:srgbClr val="595959"/>
              </a:solidFill>
            </a:endParaRPr>
          </a:p>
          <a:p>
            <a:pPr marL="342900" lvl="1" indent="-342900" algn="just">
              <a:buFont typeface="Courier New"/>
              <a:buChar char="o"/>
            </a:pPr>
            <a:endParaRPr lang="en-US" sz="2200" spc="-100" dirty="0">
              <a:solidFill>
                <a:srgbClr val="595959"/>
              </a:solidFill>
            </a:endParaRPr>
          </a:p>
          <a:p>
            <a:pPr marL="342900" lvl="1" indent="-342900" algn="just">
              <a:buFont typeface="Courier New"/>
              <a:buChar char="o"/>
            </a:pPr>
            <a:r>
              <a:rPr lang="el-GR" sz="2200" spc="-100" dirty="0" smtClean="0">
                <a:solidFill>
                  <a:srgbClr val="595959"/>
                </a:solidFill>
              </a:rPr>
              <a:t>Είναι πολύ σημαντική η ακριβής διάγνωση και αποτελεσματική διαχείριση των νευρολογικών παθήσεων.</a:t>
            </a:r>
          </a:p>
          <a:p>
            <a:pPr algn="just">
              <a:buFont typeface="Courier New"/>
              <a:buChar char="o"/>
            </a:pPr>
            <a:endParaRPr lang="el-GR" sz="2000" dirty="0" smtClean="0">
              <a:solidFill>
                <a:srgbClr val="595959"/>
              </a:solidFill>
            </a:endParaRP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1173611"/>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1932" y="531288"/>
            <a:ext cx="8939232" cy="6133843"/>
            <a:chOff x="51932" y="605262"/>
            <a:chExt cx="8939232" cy="6133843"/>
          </a:xfrm>
        </p:grpSpPr>
        <p:grpSp>
          <p:nvGrpSpPr>
            <p:cNvPr id="9" name="Group 8"/>
            <p:cNvGrpSpPr/>
            <p:nvPr/>
          </p:nvGrpSpPr>
          <p:grpSpPr>
            <a:xfrm>
              <a:off x="51932" y="605262"/>
              <a:ext cx="8939232" cy="5755131"/>
              <a:chOff x="-971260" y="898518"/>
              <a:chExt cx="9144000" cy="5755131"/>
            </a:xfrm>
          </p:grpSpPr>
          <p:pic>
            <p:nvPicPr>
              <p:cNvPr id="8" name="Picture 7"/>
              <p:cNvPicPr>
                <a:picLocks noChangeAspect="1"/>
              </p:cNvPicPr>
              <p:nvPr/>
            </p:nvPicPr>
            <p:blipFill>
              <a:blip r:embed="rId2"/>
              <a:stretch>
                <a:fillRect/>
              </a:stretch>
            </p:blipFill>
            <p:spPr>
              <a:xfrm>
                <a:off x="-971260" y="898518"/>
                <a:ext cx="9144000" cy="5755131"/>
              </a:xfrm>
              <a:prstGeom prst="rect">
                <a:avLst/>
              </a:prstGeom>
            </p:spPr>
          </p:pic>
          <p:sp>
            <p:nvSpPr>
              <p:cNvPr id="6" name="TextBox 5"/>
              <p:cNvSpPr txBox="1"/>
              <p:nvPr/>
            </p:nvSpPr>
            <p:spPr>
              <a:xfrm>
                <a:off x="219476" y="1066601"/>
                <a:ext cx="3381264" cy="338554"/>
              </a:xfrm>
              <a:prstGeom prst="rect">
                <a:avLst/>
              </a:prstGeom>
              <a:noFill/>
            </p:spPr>
            <p:txBody>
              <a:bodyPr wrap="square" rtlCol="0">
                <a:spAutoFit/>
              </a:bodyPr>
              <a:lstStyle/>
              <a:p>
                <a:r>
                  <a:rPr lang="en-US" sz="1600" dirty="0" smtClean="0">
                    <a:solidFill>
                      <a:srgbClr val="595959"/>
                    </a:solidFill>
                  </a:rPr>
                  <a:t>Total cost 2010: 798 billion euro</a:t>
                </a:r>
                <a:endParaRPr lang="en-US" sz="1600" dirty="0">
                  <a:solidFill>
                    <a:srgbClr val="595959"/>
                  </a:solidFill>
                </a:endParaRPr>
              </a:p>
            </p:txBody>
          </p:sp>
        </p:grpSp>
        <p:sp>
          <p:nvSpPr>
            <p:cNvPr id="11" name="TextBox 10"/>
            <p:cNvSpPr txBox="1"/>
            <p:nvPr/>
          </p:nvSpPr>
          <p:spPr>
            <a:xfrm>
              <a:off x="532313" y="6462106"/>
              <a:ext cx="8239111" cy="276999"/>
            </a:xfrm>
            <a:prstGeom prst="rect">
              <a:avLst/>
            </a:prstGeom>
            <a:noFill/>
          </p:spPr>
          <p:txBody>
            <a:bodyPr wrap="square" rtlCol="0">
              <a:spAutoFit/>
            </a:bodyPr>
            <a:lstStyle/>
            <a:p>
              <a:pPr algn="ctr"/>
              <a:r>
                <a:rPr lang="en-US" sz="1200" dirty="0" err="1" smtClean="0">
                  <a:solidFill>
                    <a:schemeClr val="tx1">
                      <a:lumMod val="65000"/>
                      <a:lumOff val="35000"/>
                    </a:schemeClr>
                  </a:solidFill>
                  <a:latin typeface="Calibri"/>
                  <a:cs typeface="Calibri"/>
                </a:rPr>
                <a:t>DiLuca</a:t>
              </a:r>
              <a:r>
                <a:rPr lang="en-US" sz="1200" dirty="0" smtClean="0">
                  <a:solidFill>
                    <a:schemeClr val="tx1">
                      <a:lumMod val="65000"/>
                      <a:lumOff val="35000"/>
                    </a:schemeClr>
                  </a:solidFill>
                  <a:latin typeface="Calibri"/>
                  <a:cs typeface="Calibri"/>
                </a:rPr>
                <a:t> et al. 2014. </a:t>
              </a:r>
              <a:r>
                <a:rPr lang="en-US" sz="1200" dirty="0">
                  <a:solidFill>
                    <a:schemeClr val="tx1">
                      <a:lumMod val="65000"/>
                      <a:lumOff val="35000"/>
                    </a:schemeClr>
                  </a:solidFill>
                </a:rPr>
                <a:t>The Cost of Brain Diseases</a:t>
              </a:r>
              <a:r>
                <a:rPr lang="en-US" sz="1200" dirty="0" smtClean="0">
                  <a:solidFill>
                    <a:schemeClr val="tx1">
                      <a:lumMod val="65000"/>
                      <a:lumOff val="35000"/>
                    </a:schemeClr>
                  </a:solidFill>
                </a:rPr>
                <a:t>: A Burden or a Challenge?</a:t>
              </a:r>
              <a:endParaRPr lang="en-US" sz="1200" dirty="0">
                <a:solidFill>
                  <a:schemeClr val="tx1">
                    <a:lumMod val="65000"/>
                    <a:lumOff val="35000"/>
                  </a:schemeClr>
                </a:solidFill>
              </a:endParaRPr>
            </a:p>
          </p:txBody>
        </p:sp>
      </p:grpSp>
      <p:sp>
        <p:nvSpPr>
          <p:cNvPr id="7" name="Slide Number Placeholder 6"/>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16</a:t>
            </a:fld>
            <a:endParaRPr lang="en-US">
              <a:solidFill>
                <a:prstClr val="black">
                  <a:tint val="75000"/>
                </a:prstClr>
              </a:solidFill>
              <a:latin typeface="Calibri"/>
            </a:endParaRPr>
          </a:p>
        </p:txBody>
      </p:sp>
    </p:spTree>
    <p:extLst>
      <p:ext uri="{BB962C8B-B14F-4D97-AF65-F5344CB8AC3E}">
        <p14:creationId xmlns:p14="http://schemas.microsoft.com/office/powerpoint/2010/main" val="1106823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166"/>
            <a:ext cx="8229600" cy="1143000"/>
          </a:xfrm>
        </p:spPr>
        <p:txBody>
          <a:bodyPr>
            <a:normAutofit/>
          </a:bodyPr>
          <a:lstStyle/>
          <a:p>
            <a:pPr algn="l"/>
            <a:r>
              <a:rPr lang="el-GR" sz="2400" dirty="0" smtClean="0">
                <a:solidFill>
                  <a:schemeClr val="accent5">
                    <a:lumMod val="50000"/>
                  </a:schemeClr>
                </a:solidFill>
              </a:rPr>
              <a:t>Διάγνωση</a:t>
            </a:r>
            <a:endParaRPr lang="en-US" sz="2600" b="1" dirty="0">
              <a:solidFill>
                <a:schemeClr val="accent5">
                  <a:lumMod val="60000"/>
                  <a:lumOff val="40000"/>
                </a:schemeClr>
              </a:solidFill>
            </a:endParaRPr>
          </a:p>
        </p:txBody>
      </p:sp>
      <p:sp>
        <p:nvSpPr>
          <p:cNvPr id="3" name="Content Placeholder 2"/>
          <p:cNvSpPr>
            <a:spLocks noGrp="1"/>
          </p:cNvSpPr>
          <p:nvPr>
            <p:ph idx="1"/>
          </p:nvPr>
        </p:nvSpPr>
        <p:spPr>
          <a:xfrm>
            <a:off x="457200" y="1912404"/>
            <a:ext cx="8229600" cy="3270247"/>
          </a:xfrm>
        </p:spPr>
        <p:txBody>
          <a:bodyPr>
            <a:normAutofit/>
          </a:bodyPr>
          <a:lstStyle/>
          <a:p>
            <a:pPr marL="342900" lvl="1" indent="-342900" algn="just">
              <a:buFont typeface="Courier New"/>
              <a:buChar char="o"/>
            </a:pPr>
            <a:r>
              <a:rPr lang="el-GR" sz="2200" spc="-100" dirty="0" smtClean="0">
                <a:solidFill>
                  <a:srgbClr val="595959"/>
                </a:solidFill>
              </a:rPr>
              <a:t>Στη διάγνωση τα νανοσωματίδια χρησιμοποιούνται ως σκιαγραφικά μέσα αντίθεσης.</a:t>
            </a:r>
            <a:endParaRPr lang="el-GR" sz="2200" spc="-100" dirty="0" smtClean="0">
              <a:solidFill>
                <a:srgbClr val="595959"/>
              </a:solidFill>
              <a:cs typeface="Calibri"/>
            </a:endParaRPr>
          </a:p>
          <a:p>
            <a:pPr marL="400050" algn="just">
              <a:buFont typeface="Courier New"/>
              <a:buChar char="o"/>
            </a:pPr>
            <a:endParaRPr lang="en-US" sz="1400" spc="-100" dirty="0" smtClean="0">
              <a:solidFill>
                <a:srgbClr val="595959"/>
              </a:solidFill>
              <a:cs typeface="Calibri"/>
            </a:endParaRPr>
          </a:p>
          <a:p>
            <a:pPr marL="400050" algn="just">
              <a:buFont typeface="Courier New"/>
              <a:buChar char="o"/>
            </a:pPr>
            <a:r>
              <a:rPr lang="en-US" sz="2200" spc="-100" dirty="0">
                <a:solidFill>
                  <a:srgbClr val="595959"/>
                </a:solidFill>
                <a:latin typeface="+mj-lt"/>
                <a:ea typeface="MS PGothic" charset="0"/>
              </a:rPr>
              <a:t>Η </a:t>
            </a:r>
            <a:r>
              <a:rPr lang="en-US" sz="2200" spc="-100" dirty="0" err="1">
                <a:solidFill>
                  <a:srgbClr val="595959"/>
                </a:solidFill>
                <a:latin typeface="+mj-lt"/>
                <a:ea typeface="MS PGothic" charset="0"/>
              </a:rPr>
              <a:t>χρήση</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των</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ν</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νοσωμ</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τιδίων</a:t>
            </a:r>
            <a:r>
              <a:rPr lang="en-US" sz="2200" spc="-100" dirty="0">
                <a:solidFill>
                  <a:srgbClr val="595959"/>
                </a:solidFill>
                <a:latin typeface="+mj-lt"/>
                <a:ea typeface="MS PGothic" charset="0"/>
              </a:rPr>
              <a:t> </a:t>
            </a:r>
            <a:r>
              <a:rPr lang="el-GR" sz="2200" spc="-100" dirty="0" smtClean="0">
                <a:solidFill>
                  <a:srgbClr val="595959"/>
                </a:solidFill>
                <a:latin typeface="+mj-lt"/>
                <a:ea typeface="MS PGothic" charset="0"/>
              </a:rPr>
              <a:t>ως</a:t>
            </a:r>
            <a:r>
              <a:rPr lang="en-US" sz="2200" spc="-100" dirty="0" smtClean="0">
                <a:solidFill>
                  <a:srgbClr val="595959"/>
                </a:solidFill>
                <a:latin typeface="+mj-lt"/>
                <a:ea typeface="MS PGothic" charset="0"/>
              </a:rPr>
              <a:t> </a:t>
            </a:r>
            <a:r>
              <a:rPr lang="en-US" sz="2200" spc="-100" dirty="0" err="1">
                <a:solidFill>
                  <a:srgbClr val="595959"/>
                </a:solidFill>
                <a:latin typeface="+mj-lt"/>
                <a:ea typeface="MS PGothic" charset="0"/>
              </a:rPr>
              <a:t>σκι</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γρ</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φικά</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μέσ</a:t>
            </a:r>
            <a:r>
              <a:rPr lang="en-US" sz="2200" spc="-100" dirty="0">
                <a:solidFill>
                  <a:srgbClr val="595959"/>
                </a:solidFill>
                <a:latin typeface="+mj-lt"/>
                <a:ea typeface="MS PGothic" charset="0"/>
              </a:rPr>
              <a:t>α </a:t>
            </a:r>
            <a:r>
              <a:rPr lang="en-US" sz="2200" spc="-100" dirty="0" err="1">
                <a:solidFill>
                  <a:srgbClr val="595959"/>
                </a:solidFill>
                <a:latin typeface="+mj-lt"/>
                <a:ea typeface="MS PGothic" charset="0"/>
              </a:rPr>
              <a:t>στηρίζετ</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ι</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στην</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εκμετάλλευση</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ορισμένων</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ιδιοτήτων</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τους</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ό</a:t>
            </a:r>
            <a:r>
              <a:rPr lang="en-US" sz="2200" spc="-100" dirty="0">
                <a:solidFill>
                  <a:srgbClr val="595959"/>
                </a:solidFill>
                <a:latin typeface="+mj-lt"/>
                <a:ea typeface="MS PGothic" charset="0"/>
              </a:rPr>
              <a:t>π</a:t>
            </a:r>
            <a:r>
              <a:rPr lang="en-US" sz="2200" spc="-100" dirty="0" err="1">
                <a:solidFill>
                  <a:srgbClr val="595959"/>
                </a:solidFill>
                <a:latin typeface="+mj-lt"/>
                <a:ea typeface="MS PGothic" charset="0"/>
              </a:rPr>
              <a:t>ως</a:t>
            </a:r>
            <a:r>
              <a:rPr lang="en-US" sz="2200" spc="-100" dirty="0">
                <a:solidFill>
                  <a:srgbClr val="595959"/>
                </a:solidFill>
                <a:latin typeface="+mj-lt"/>
                <a:ea typeface="MS PGothic" charset="0"/>
              </a:rPr>
              <a:t> </a:t>
            </a:r>
            <a:r>
              <a:rPr lang="en-US" sz="2200" spc="-100" dirty="0" err="1">
                <a:solidFill>
                  <a:srgbClr val="595959"/>
                </a:solidFill>
                <a:latin typeface="+mj-lt"/>
                <a:ea typeface="MS PGothic" charset="0"/>
              </a:rPr>
              <a:t>είν</a:t>
            </a:r>
            <a:r>
              <a:rPr lang="en-US" sz="2200" spc="-100" dirty="0">
                <a:solidFill>
                  <a:srgbClr val="595959"/>
                </a:solidFill>
                <a:latin typeface="+mj-lt"/>
                <a:ea typeface="MS PGothic" charset="0"/>
              </a:rPr>
              <a:t>α</a:t>
            </a:r>
            <a:r>
              <a:rPr lang="en-US" sz="2200" spc="-100" dirty="0" err="1">
                <a:solidFill>
                  <a:srgbClr val="595959"/>
                </a:solidFill>
                <a:latin typeface="+mj-lt"/>
                <a:ea typeface="MS PGothic" charset="0"/>
              </a:rPr>
              <a:t>ι</a:t>
            </a:r>
            <a:r>
              <a:rPr lang="en-US" sz="2200" spc="-100" dirty="0">
                <a:solidFill>
                  <a:srgbClr val="595959"/>
                </a:solidFill>
                <a:latin typeface="+mj-lt"/>
                <a:ea typeface="MS PGothic" charset="0"/>
              </a:rPr>
              <a:t>:</a:t>
            </a:r>
            <a:r>
              <a:rPr lang="el-GR" sz="2200" spc="-100" dirty="0">
                <a:solidFill>
                  <a:srgbClr val="595959"/>
                </a:solidFill>
                <a:latin typeface="+mj-lt"/>
                <a:ea typeface="MS PGothic" charset="0"/>
              </a:rPr>
              <a:t> το μέγεθός τους, η ποικιλία των σχημάτων τους, το μεγάλο φορτίο σκιαγραφικού μέσου, </a:t>
            </a:r>
            <a:r>
              <a:rPr lang="el-GR" sz="2200" spc="-100" dirty="0" smtClean="0">
                <a:solidFill>
                  <a:srgbClr val="595959"/>
                </a:solidFill>
                <a:latin typeface="+mj-lt"/>
                <a:ea typeface="MS PGothic" charset="0"/>
              </a:rPr>
              <a:t>και </a:t>
            </a:r>
            <a:r>
              <a:rPr lang="el-GR" sz="2200" spc="-100" dirty="0">
                <a:solidFill>
                  <a:srgbClr val="595959"/>
                </a:solidFill>
                <a:latin typeface="+mj-lt"/>
                <a:ea typeface="MS PGothic" charset="0"/>
              </a:rPr>
              <a:t>η δυνατότητα για εκλεκτική συνδεση με πληθώρα βιολογικών μορίων-στόχων.</a:t>
            </a:r>
            <a:endParaRPr lang="en-US" sz="2200" spc="-100" dirty="0">
              <a:solidFill>
                <a:srgbClr val="595959"/>
              </a:solidFill>
              <a:latin typeface="+mj-lt"/>
              <a:ea typeface="MS PGothic" charset="0"/>
            </a:endParaRPr>
          </a:p>
          <a:p>
            <a:pPr marL="400050" algn="just">
              <a:buFont typeface="Courier New"/>
              <a:buChar char="o"/>
            </a:pPr>
            <a:endParaRPr lang="el-GR" sz="1400" spc="-100" dirty="0">
              <a:solidFill>
                <a:srgbClr val="595959"/>
              </a:solidFill>
              <a:cs typeface="Calibri"/>
            </a:endParaRPr>
          </a:p>
          <a:p>
            <a:pPr algn="just">
              <a:buFont typeface="Courier New"/>
              <a:buChar char="o"/>
            </a:pPr>
            <a:endParaRPr lang="el-GR" sz="2000" dirty="0" smtClean="0">
              <a:solidFill>
                <a:srgbClr val="595959"/>
              </a:solidFill>
            </a:endParaRP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1310899"/>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Tree>
    <p:extLst>
      <p:ext uri="{BB962C8B-B14F-4D97-AF65-F5344CB8AC3E}">
        <p14:creationId xmlns:p14="http://schemas.microsoft.com/office/powerpoint/2010/main" val="36061989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2019"/>
            <a:ext cx="8229600" cy="4503522"/>
          </a:xfrm>
        </p:spPr>
        <p:txBody>
          <a:bodyPr>
            <a:normAutofit/>
          </a:bodyPr>
          <a:lstStyle/>
          <a:p>
            <a:pPr marL="342900" lvl="1" indent="-342900" algn="just">
              <a:buFont typeface="Courier New"/>
              <a:buChar char="o"/>
            </a:pPr>
            <a:r>
              <a:rPr lang="el-GR" sz="2200" spc="-100" dirty="0" smtClean="0">
                <a:solidFill>
                  <a:srgbClr val="595959"/>
                </a:solidFill>
              </a:rPr>
              <a:t>Χρησιμοποιούνται μαγνητικά νανοσωματίδια οξειδίου του σιδήρου </a:t>
            </a:r>
            <a:r>
              <a:rPr lang="en-US" sz="2200" spc="-100" dirty="0" smtClean="0">
                <a:solidFill>
                  <a:srgbClr val="595959"/>
                </a:solidFill>
              </a:rPr>
              <a:t>(Fe</a:t>
            </a:r>
            <a:r>
              <a:rPr lang="en-US" sz="2200" spc="-100" baseline="-25000" dirty="0" smtClean="0">
                <a:solidFill>
                  <a:srgbClr val="595959"/>
                </a:solidFill>
              </a:rPr>
              <a:t>3</a:t>
            </a:r>
            <a:r>
              <a:rPr lang="en-US" sz="2200" spc="-100" dirty="0" smtClean="0">
                <a:solidFill>
                  <a:srgbClr val="595959"/>
                </a:solidFill>
              </a:rPr>
              <a:t>O</a:t>
            </a:r>
            <a:r>
              <a:rPr lang="en-US" sz="2200" spc="-100" baseline="-25000" dirty="0" smtClean="0">
                <a:solidFill>
                  <a:srgbClr val="595959"/>
                </a:solidFill>
              </a:rPr>
              <a:t>4</a:t>
            </a:r>
            <a:r>
              <a:rPr lang="en-US" sz="2200" spc="-100" dirty="0" smtClean="0">
                <a:solidFill>
                  <a:srgbClr val="595959"/>
                </a:solidFill>
              </a:rPr>
              <a:t>)</a:t>
            </a:r>
            <a:endParaRPr lang="el-GR" sz="2200" spc="-100" dirty="0" smtClean="0">
              <a:solidFill>
                <a:srgbClr val="595959"/>
              </a:solidFill>
            </a:endParaRPr>
          </a:p>
          <a:p>
            <a:pPr marL="342900" lvl="1" indent="-342900" algn="just">
              <a:buFont typeface="Courier New"/>
              <a:buChar char="o"/>
            </a:pPr>
            <a:endParaRPr lang="el-GR" sz="1400" spc="-100" dirty="0">
              <a:solidFill>
                <a:srgbClr val="595959"/>
              </a:solidFill>
            </a:endParaRPr>
          </a:p>
          <a:p>
            <a:pPr marL="342900" lvl="1" indent="-342900" algn="just">
              <a:buFont typeface="Courier New"/>
              <a:buChar char="o"/>
            </a:pPr>
            <a:r>
              <a:rPr lang="el-GR" sz="2200" spc="-100" dirty="0" smtClean="0">
                <a:solidFill>
                  <a:srgbClr val="595959"/>
                </a:solidFill>
              </a:rPr>
              <a:t>Διακρίνονται σε: </a:t>
            </a:r>
          </a:p>
          <a:p>
            <a:pPr marL="742950" lvl="2" indent="-342900" algn="just">
              <a:buFont typeface="Wingdings" charset="2"/>
              <a:buChar char="²"/>
            </a:pPr>
            <a:r>
              <a:rPr lang="en-US" sz="2000" b="1" spc="-100" dirty="0" smtClean="0">
                <a:solidFill>
                  <a:srgbClr val="595959"/>
                </a:solidFill>
                <a:cs typeface="Calibri"/>
              </a:rPr>
              <a:t>SPIO </a:t>
            </a:r>
            <a:r>
              <a:rPr lang="en-US" sz="2000" spc="-100" dirty="0">
                <a:solidFill>
                  <a:srgbClr val="595959"/>
                </a:solidFill>
                <a:cs typeface="Calibri"/>
              </a:rPr>
              <a:t>(</a:t>
            </a:r>
            <a:r>
              <a:rPr lang="en-US" sz="2000" spc="-100" dirty="0" err="1">
                <a:solidFill>
                  <a:srgbClr val="595959"/>
                </a:solidFill>
                <a:cs typeface="Calibri"/>
              </a:rPr>
              <a:t>Supermagnetic</a:t>
            </a:r>
            <a:r>
              <a:rPr lang="en-US" sz="2000" spc="-100" dirty="0">
                <a:solidFill>
                  <a:srgbClr val="595959"/>
                </a:solidFill>
                <a:cs typeface="Calibri"/>
              </a:rPr>
              <a:t> Iron Oxide) &gt; 50 </a:t>
            </a:r>
            <a:r>
              <a:rPr lang="en-US" sz="2000" spc="-100" dirty="0" smtClean="0">
                <a:solidFill>
                  <a:srgbClr val="595959"/>
                </a:solidFill>
                <a:cs typeface="Calibri"/>
              </a:rPr>
              <a:t>nm</a:t>
            </a:r>
            <a:endParaRPr lang="el-GR" sz="2000" spc="-100" dirty="0" smtClean="0">
              <a:solidFill>
                <a:srgbClr val="595959"/>
              </a:solidFill>
              <a:cs typeface="Calibri"/>
            </a:endParaRPr>
          </a:p>
          <a:p>
            <a:pPr marL="742950" lvl="2" indent="-342900" algn="just">
              <a:buFont typeface="Wingdings" charset="2"/>
              <a:buChar char="²"/>
            </a:pPr>
            <a:r>
              <a:rPr lang="en-US" sz="2000" b="1" spc="-100" dirty="0" smtClean="0">
                <a:solidFill>
                  <a:srgbClr val="595959"/>
                </a:solidFill>
                <a:cs typeface="Calibri"/>
              </a:rPr>
              <a:t>USPIO </a:t>
            </a:r>
            <a:r>
              <a:rPr lang="en-US" sz="2000" b="1" spc="-100" dirty="0">
                <a:solidFill>
                  <a:srgbClr val="595959"/>
                </a:solidFill>
                <a:cs typeface="Calibri"/>
              </a:rPr>
              <a:t>(</a:t>
            </a:r>
            <a:r>
              <a:rPr lang="en-US" sz="2000" spc="-100" dirty="0" err="1">
                <a:solidFill>
                  <a:srgbClr val="595959"/>
                </a:solidFill>
                <a:cs typeface="Calibri"/>
              </a:rPr>
              <a:t>Ultrasmall</a:t>
            </a:r>
            <a:r>
              <a:rPr lang="en-US" sz="2000" spc="-100" dirty="0">
                <a:solidFill>
                  <a:srgbClr val="595959"/>
                </a:solidFill>
                <a:cs typeface="Calibri"/>
              </a:rPr>
              <a:t>-SPIO) &lt; 50 </a:t>
            </a:r>
            <a:r>
              <a:rPr lang="en-US" sz="2000" spc="-100" dirty="0" smtClean="0">
                <a:solidFill>
                  <a:srgbClr val="595959"/>
                </a:solidFill>
                <a:cs typeface="Calibri"/>
              </a:rPr>
              <a:t>nm</a:t>
            </a:r>
            <a:endParaRPr lang="el-GR" sz="2000" spc="-100" dirty="0" smtClean="0">
              <a:solidFill>
                <a:srgbClr val="595959"/>
              </a:solidFill>
              <a:cs typeface="Calibri"/>
            </a:endParaRPr>
          </a:p>
          <a:p>
            <a:pPr marL="457200" lvl="1" indent="0" algn="just">
              <a:buNone/>
            </a:pPr>
            <a:endParaRPr lang="el-GR" sz="1400" spc="-100" dirty="0" smtClean="0">
              <a:solidFill>
                <a:srgbClr val="595959"/>
              </a:solidFill>
              <a:cs typeface="Calibri"/>
            </a:endParaRPr>
          </a:p>
          <a:p>
            <a:pPr indent="-285750" algn="just">
              <a:buFont typeface="Courier New"/>
              <a:buChar char="o"/>
            </a:pPr>
            <a:r>
              <a:rPr lang="el-GR" sz="2200" spc="-100" dirty="0" smtClean="0">
                <a:solidFill>
                  <a:srgbClr val="595959"/>
                </a:solidFill>
                <a:cs typeface="Calibri"/>
              </a:rPr>
              <a:t>Ο μηχανισμός δράσης τους βασίζεται στην ενδοκυττάρωση </a:t>
            </a:r>
            <a:r>
              <a:rPr lang="el-GR" sz="2200" spc="-100" smtClean="0">
                <a:solidFill>
                  <a:srgbClr val="595959"/>
                </a:solidFill>
                <a:cs typeface="Calibri"/>
              </a:rPr>
              <a:t>και την </a:t>
            </a:r>
            <a:r>
              <a:rPr lang="el-GR" sz="2200" spc="-100" dirty="0" smtClean="0">
                <a:solidFill>
                  <a:srgbClr val="595959"/>
                </a:solidFill>
                <a:cs typeface="Calibri"/>
              </a:rPr>
              <a:t>πρόσληψή τους από τα μακροφάγα</a:t>
            </a:r>
          </a:p>
          <a:p>
            <a:pPr indent="-285750" algn="just">
              <a:buFont typeface="Courier New"/>
              <a:buChar char="o"/>
            </a:pPr>
            <a:endParaRPr lang="el-GR" sz="1400" spc="-100" dirty="0" smtClean="0">
              <a:solidFill>
                <a:srgbClr val="595959"/>
              </a:solidFill>
              <a:cs typeface="Calibri"/>
            </a:endParaRPr>
          </a:p>
          <a:p>
            <a:pPr marL="400050" algn="just">
              <a:buFont typeface="Courier New"/>
              <a:buChar char="o"/>
            </a:pPr>
            <a:r>
              <a:rPr lang="el-GR" sz="2200" spc="-100" dirty="0" smtClean="0">
                <a:solidFill>
                  <a:srgbClr val="595959"/>
                </a:solidFill>
                <a:cs typeface="Calibri"/>
              </a:rPr>
              <a:t>Συμπεριφέρονται κυρίως ως Τ2 σκιαγραφικά μέσα αντίθεσης</a:t>
            </a:r>
            <a:endParaRPr lang="en-US" sz="2200" spc="-100" dirty="0" smtClean="0">
              <a:solidFill>
                <a:srgbClr val="595959"/>
              </a:solidFill>
              <a:cs typeface="Calibri"/>
            </a:endParaRPr>
          </a:p>
          <a:p>
            <a:pPr marL="400050" algn="just">
              <a:buFont typeface="Courier New"/>
              <a:buChar char="o"/>
            </a:pPr>
            <a:endParaRPr lang="en-US" sz="1400" spc="-100" dirty="0">
              <a:solidFill>
                <a:srgbClr val="595959"/>
              </a:solidFill>
              <a:cs typeface="Calibri"/>
            </a:endParaRPr>
          </a:p>
          <a:p>
            <a:pPr marL="400050" algn="just">
              <a:buFont typeface="Courier New"/>
              <a:buChar char="o"/>
            </a:pPr>
            <a:r>
              <a:rPr lang="el-GR" sz="2200" spc="-100" dirty="0" smtClean="0">
                <a:solidFill>
                  <a:srgbClr val="595959"/>
                </a:solidFill>
                <a:cs typeface="Calibri"/>
              </a:rPr>
              <a:t>Χρόνος ημιζωής στο πλάσμα: </a:t>
            </a:r>
            <a:r>
              <a:rPr lang="en-US" sz="2200" spc="-100" dirty="0" smtClean="0">
                <a:solidFill>
                  <a:srgbClr val="595959"/>
                </a:solidFill>
                <a:cs typeface="Calibri"/>
              </a:rPr>
              <a:t>1-36 </a:t>
            </a:r>
            <a:r>
              <a:rPr lang="en-US" sz="2200" spc="-100" dirty="0" err="1" smtClean="0">
                <a:solidFill>
                  <a:srgbClr val="595959"/>
                </a:solidFill>
                <a:cs typeface="Calibri"/>
              </a:rPr>
              <a:t>hr</a:t>
            </a:r>
            <a:endParaRPr lang="el-GR" sz="2200" spc="-100" dirty="0" smtClean="0">
              <a:solidFill>
                <a:srgbClr val="595959"/>
              </a:solidFill>
              <a:cs typeface="Calibri"/>
            </a:endParaRPr>
          </a:p>
          <a:p>
            <a:pPr marL="400050" algn="just">
              <a:buFont typeface="Courier New"/>
              <a:buChar char="o"/>
            </a:pPr>
            <a:endParaRPr lang="el-GR" sz="1400" spc="-100" dirty="0">
              <a:solidFill>
                <a:srgbClr val="595959"/>
              </a:solidFill>
              <a:cs typeface="Calibri"/>
            </a:endParaRPr>
          </a:p>
          <a:p>
            <a:pPr algn="just">
              <a:buFont typeface="Courier New"/>
              <a:buChar char="o"/>
            </a:pPr>
            <a:endParaRPr lang="el-GR" sz="2000" dirty="0" smtClean="0">
              <a:solidFill>
                <a:srgbClr val="595959"/>
              </a:solidFill>
            </a:endParaRP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1173611"/>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457200" y="360443"/>
            <a:ext cx="8229600" cy="1143000"/>
          </a:xfrm>
        </p:spPr>
        <p:txBody>
          <a:bodyPr>
            <a:normAutofit/>
          </a:bodyPr>
          <a:lstStyle/>
          <a:p>
            <a:pPr algn="l"/>
            <a:r>
              <a:rPr lang="el-GR" sz="2400" spc="-100" dirty="0" smtClean="0">
                <a:solidFill>
                  <a:schemeClr val="accent5">
                    <a:lumMod val="50000"/>
                  </a:schemeClr>
                </a:solidFill>
              </a:rPr>
              <a:t>Διάγνωση</a:t>
            </a:r>
            <a:r>
              <a:rPr lang="el-GR" sz="2400" spc="-100" dirty="0" smtClean="0">
                <a:solidFill>
                  <a:schemeClr val="tx1">
                    <a:lumMod val="65000"/>
                    <a:lumOff val="35000"/>
                  </a:schemeClr>
                </a:solidFill>
              </a:rPr>
              <a:t>:</a:t>
            </a:r>
            <a:r>
              <a:rPr lang="en-US" sz="2400" spc="-100" dirty="0" smtClean="0">
                <a:solidFill>
                  <a:schemeClr val="tx1">
                    <a:lumMod val="65000"/>
                    <a:lumOff val="35000"/>
                  </a:schemeClr>
                </a:solidFill>
              </a:rPr>
              <a:t> </a:t>
            </a:r>
            <a:r>
              <a:rPr lang="en-US" sz="2400" spc="-100" dirty="0" smtClean="0">
                <a:solidFill>
                  <a:schemeClr val="accent5">
                    <a:lumMod val="75000"/>
                  </a:schemeClr>
                </a:solidFill>
              </a:rPr>
              <a:t>MRI</a:t>
            </a:r>
            <a:endParaRPr lang="en-US" sz="2600" spc="-100" dirty="0">
              <a:solidFill>
                <a:schemeClr val="accent5">
                  <a:lumMod val="75000"/>
                </a:schemeClr>
              </a:solidFill>
            </a:endParaRP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spTree>
    <p:extLst>
      <p:ext uri="{BB962C8B-B14F-4D97-AF65-F5344CB8AC3E}">
        <p14:creationId xmlns:p14="http://schemas.microsoft.com/office/powerpoint/2010/main" val="6919818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538"/>
            <a:ext cx="8229600" cy="1143000"/>
          </a:xfrm>
        </p:spPr>
        <p:txBody>
          <a:bodyPr>
            <a:normAutofit/>
          </a:bodyPr>
          <a:lstStyle/>
          <a:p>
            <a:pPr algn="l"/>
            <a:r>
              <a:rPr lang="el-GR" sz="2400" spc="-100" dirty="0" smtClean="0">
                <a:solidFill>
                  <a:schemeClr val="accent5">
                    <a:lumMod val="50000"/>
                  </a:schemeClr>
                </a:solidFill>
              </a:rPr>
              <a:t>Διάγνωση</a:t>
            </a:r>
            <a:r>
              <a:rPr lang="el-GR" sz="2400" spc="-100" dirty="0" smtClean="0">
                <a:solidFill>
                  <a:schemeClr val="tx1">
                    <a:lumMod val="65000"/>
                    <a:lumOff val="35000"/>
                  </a:schemeClr>
                </a:solidFill>
              </a:rPr>
              <a:t>:</a:t>
            </a:r>
            <a:r>
              <a:rPr lang="en-US" sz="2400" spc="-100" dirty="0" smtClean="0">
                <a:solidFill>
                  <a:schemeClr val="tx1">
                    <a:lumMod val="65000"/>
                    <a:lumOff val="35000"/>
                  </a:schemeClr>
                </a:solidFill>
              </a:rPr>
              <a:t> </a:t>
            </a:r>
            <a:r>
              <a:rPr lang="en-US" sz="2400" spc="-100" dirty="0" smtClean="0">
                <a:solidFill>
                  <a:schemeClr val="accent5">
                    <a:lumMod val="75000"/>
                  </a:schemeClr>
                </a:solidFill>
              </a:rPr>
              <a:t>MRI</a:t>
            </a:r>
            <a:endParaRPr lang="en-US" sz="2600" spc="-100" dirty="0">
              <a:solidFill>
                <a:schemeClr val="accent5">
                  <a:lumMod val="75000"/>
                </a:schemeClr>
              </a:solidFill>
            </a:endParaRPr>
          </a:p>
        </p:txBody>
      </p:sp>
      <p:cxnSp>
        <p:nvCxnSpPr>
          <p:cNvPr id="5" name="Straight Connector 4"/>
          <p:cNvCxnSpPr/>
          <p:nvPr/>
        </p:nvCxnSpPr>
        <p:spPr>
          <a:xfrm flipV="1">
            <a:off x="457200" y="601195"/>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224718" y="1197782"/>
            <a:ext cx="4768542" cy="5245396"/>
          </a:xfrm>
          <a:prstGeom prst="rect">
            <a:avLst/>
          </a:prstGeom>
        </p:spPr>
      </p:pic>
      <p:sp>
        <p:nvSpPr>
          <p:cNvPr id="7" name="TextBox 6"/>
          <p:cNvSpPr txBox="1"/>
          <p:nvPr/>
        </p:nvSpPr>
        <p:spPr>
          <a:xfrm>
            <a:off x="457200" y="642169"/>
            <a:ext cx="6536060" cy="369332"/>
          </a:xfrm>
          <a:prstGeom prst="rect">
            <a:avLst/>
          </a:prstGeom>
          <a:noFill/>
        </p:spPr>
        <p:txBody>
          <a:bodyPr wrap="square" rtlCol="0">
            <a:spAutoFit/>
          </a:bodyPr>
          <a:lstStyle/>
          <a:p>
            <a:r>
              <a:rPr lang="el-GR" spc="-100" dirty="0" smtClean="0">
                <a:solidFill>
                  <a:srgbClr val="595959"/>
                </a:solidFill>
              </a:rPr>
              <a:t>Μηχανισμός δράσης </a:t>
            </a:r>
            <a:endParaRPr lang="en-US" spc="-100" dirty="0">
              <a:solidFill>
                <a:srgbClr val="595959"/>
              </a:solidFill>
            </a:endParaRPr>
          </a:p>
        </p:txBody>
      </p:sp>
      <p:sp>
        <p:nvSpPr>
          <p:cNvPr id="8" name="Rectangle 7"/>
          <p:cNvSpPr/>
          <p:nvPr/>
        </p:nvSpPr>
        <p:spPr>
          <a:xfrm>
            <a:off x="633047" y="6502477"/>
            <a:ext cx="7916983" cy="276999"/>
          </a:xfrm>
          <a:prstGeom prst="rect">
            <a:avLst/>
          </a:prstGeom>
        </p:spPr>
        <p:txBody>
          <a:bodyPr wrap="square">
            <a:spAutoFit/>
          </a:bodyPr>
          <a:lstStyle/>
          <a:p>
            <a:pPr algn="ctr"/>
            <a:r>
              <a:rPr lang="en-US" sz="1200" spc="-100" dirty="0" smtClean="0">
                <a:solidFill>
                  <a:schemeClr val="tx1">
                    <a:lumMod val="75000"/>
                    <a:lumOff val="25000"/>
                  </a:schemeClr>
                </a:solidFill>
              </a:rPr>
              <a:t>Sheikh  et al 2014: Recent </a:t>
            </a:r>
            <a:r>
              <a:rPr lang="en-US" sz="1200" spc="-100" dirty="0">
                <a:solidFill>
                  <a:schemeClr val="tx1">
                    <a:lumMod val="75000"/>
                    <a:lumOff val="25000"/>
                  </a:schemeClr>
                </a:solidFill>
              </a:rPr>
              <a:t>Advances in Nanotechnology: Potential Prospects in </a:t>
            </a:r>
            <a:r>
              <a:rPr lang="en-US" sz="1200" spc="-100" dirty="0" err="1">
                <a:solidFill>
                  <a:schemeClr val="tx1">
                    <a:lumMod val="75000"/>
                    <a:lumOff val="25000"/>
                  </a:schemeClr>
                </a:solidFill>
              </a:rPr>
              <a:t>Neuromedicine</a:t>
            </a:r>
            <a:r>
              <a:rPr lang="en-US" sz="1200" spc="-100" dirty="0">
                <a:solidFill>
                  <a:schemeClr val="tx1">
                    <a:lumMod val="75000"/>
                    <a:lumOff val="25000"/>
                  </a:schemeClr>
                </a:solidFill>
              </a:rPr>
              <a:t> and Neurosurgery </a:t>
            </a:r>
          </a:p>
        </p:txBody>
      </p:sp>
      <p:sp>
        <p:nvSpPr>
          <p:cNvPr id="3" name="Slide Number Placeholder 2"/>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19</a:t>
            </a:fld>
            <a:endParaRPr lang="en-US">
              <a:solidFill>
                <a:prstClr val="black">
                  <a:tint val="75000"/>
                </a:prstClr>
              </a:solidFill>
              <a:latin typeface="Calibri"/>
            </a:endParaRPr>
          </a:p>
        </p:txBody>
      </p:sp>
    </p:spTree>
    <p:extLst>
      <p:ext uri="{BB962C8B-B14F-4D97-AF65-F5344CB8AC3E}">
        <p14:creationId xmlns:p14="http://schemas.microsoft.com/office/powerpoint/2010/main" val="2232204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37696" y="2891702"/>
            <a:ext cx="5861538" cy="492443"/>
          </a:xfrm>
          <a:prstGeom prst="rect">
            <a:avLst/>
          </a:prstGeom>
          <a:noFill/>
        </p:spPr>
        <p:txBody>
          <a:bodyPr wrap="square" rtlCol="0">
            <a:spAutoFit/>
          </a:bodyPr>
          <a:lstStyle/>
          <a:p>
            <a:pPr algn="just"/>
            <a:r>
              <a:rPr lang="el-GR" sz="2600" spc="-100" dirty="0" smtClean="0">
                <a:solidFill>
                  <a:srgbClr val="595959"/>
                </a:solidFill>
                <a:latin typeface="Calibri"/>
                <a:cs typeface="Calibri"/>
              </a:rPr>
              <a:t>Εισαγωγή στη νανοϊατρική</a:t>
            </a:r>
            <a:endParaRPr lang="en-US" sz="2600" spc="-100" dirty="0">
              <a:solidFill>
                <a:srgbClr val="595959"/>
              </a:solidFill>
              <a:latin typeface="Calibri"/>
              <a:cs typeface="Calibri"/>
            </a:endParaRPr>
          </a:p>
        </p:txBody>
      </p:sp>
      <p:cxnSp>
        <p:nvCxnSpPr>
          <p:cNvPr id="5" name="Straight Connector 4"/>
          <p:cNvCxnSpPr/>
          <p:nvPr/>
        </p:nvCxnSpPr>
        <p:spPr>
          <a:xfrm>
            <a:off x="2422775" y="3458323"/>
            <a:ext cx="5802923" cy="0"/>
          </a:xfrm>
          <a:prstGeom prst="line">
            <a:avLst/>
          </a:prstGeom>
          <a:ln w="3175" cmpd="sng">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8" name="Shape 345"/>
          <p:cNvGrpSpPr/>
          <p:nvPr/>
        </p:nvGrpSpPr>
        <p:grpSpPr>
          <a:xfrm>
            <a:off x="1256824" y="2207800"/>
            <a:ext cx="1048713" cy="1293572"/>
            <a:chOff x="596350" y="929175"/>
            <a:chExt cx="407950" cy="497475"/>
          </a:xfrm>
        </p:grpSpPr>
        <p:sp>
          <p:nvSpPr>
            <p:cNvPr id="10" name="Shape 346"/>
            <p:cNvSpPr/>
            <p:nvPr/>
          </p:nvSpPr>
          <p:spPr>
            <a:xfrm>
              <a:off x="596350" y="953550"/>
              <a:ext cx="387250" cy="473100"/>
            </a:xfrm>
            <a:custGeom>
              <a:avLst/>
              <a:gdLst/>
              <a:ahLst/>
              <a:cxnLst/>
              <a:rect l="0" t="0" r="0" b="0"/>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347"/>
            <p:cNvSpPr/>
            <p:nvPr/>
          </p:nvSpPr>
          <p:spPr>
            <a:xfrm>
              <a:off x="626775" y="929175"/>
              <a:ext cx="377525" cy="462775"/>
            </a:xfrm>
            <a:custGeom>
              <a:avLst/>
              <a:gdLst/>
              <a:ahLst/>
              <a:cxnLst/>
              <a:rect l="0" t="0" r="0" b="0"/>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348"/>
            <p:cNvSpPr/>
            <p:nvPr/>
          </p:nvSpPr>
          <p:spPr>
            <a:xfrm>
              <a:off x="688900" y="1256150"/>
              <a:ext cx="133975" cy="25"/>
            </a:xfrm>
            <a:custGeom>
              <a:avLst/>
              <a:gdLst/>
              <a:ahLst/>
              <a:cxnLst/>
              <a:rect l="0" t="0" r="0" b="0"/>
              <a:pathLst>
                <a:path w="5359" h="1" fill="none" extrusionOk="0">
                  <a:moveTo>
                    <a:pt x="5358" y="0"/>
                  </a:moveTo>
                  <a:lnTo>
                    <a:pt x="0" y="0"/>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349"/>
            <p:cNvSpPr/>
            <p:nvPr/>
          </p:nvSpPr>
          <p:spPr>
            <a:xfrm>
              <a:off x="688900" y="1201350"/>
              <a:ext cx="255750" cy="25"/>
            </a:xfrm>
            <a:custGeom>
              <a:avLst/>
              <a:gdLst/>
              <a:ahLst/>
              <a:cxnLst/>
              <a:rect l="0" t="0" r="0" b="0"/>
              <a:pathLst>
                <a:path w="10230" h="1" fill="none" extrusionOk="0">
                  <a:moveTo>
                    <a:pt x="10229" y="1"/>
                  </a:moveTo>
                  <a:lnTo>
                    <a:pt x="0" y="1"/>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350"/>
            <p:cNvSpPr/>
            <p:nvPr/>
          </p:nvSpPr>
          <p:spPr>
            <a:xfrm>
              <a:off x="688900" y="1145950"/>
              <a:ext cx="255750" cy="25"/>
            </a:xfrm>
            <a:custGeom>
              <a:avLst/>
              <a:gdLst/>
              <a:ahLst/>
              <a:cxnLst/>
              <a:rect l="0" t="0" r="0" b="0"/>
              <a:pathLst>
                <a:path w="10230" h="1" fill="none" extrusionOk="0">
                  <a:moveTo>
                    <a:pt x="10229" y="0"/>
                  </a:moveTo>
                  <a:lnTo>
                    <a:pt x="0" y="0"/>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351"/>
            <p:cNvSpPr/>
            <p:nvPr/>
          </p:nvSpPr>
          <p:spPr>
            <a:xfrm>
              <a:off x="688900" y="1090525"/>
              <a:ext cx="255750" cy="25"/>
            </a:xfrm>
            <a:custGeom>
              <a:avLst/>
              <a:gdLst/>
              <a:ahLst/>
              <a:cxnLst/>
              <a:rect l="0" t="0" r="0" b="0"/>
              <a:pathLst>
                <a:path w="10230" h="1" fill="none" extrusionOk="0">
                  <a:moveTo>
                    <a:pt x="10229" y="1"/>
                  </a:moveTo>
                  <a:lnTo>
                    <a:pt x="0" y="1"/>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352"/>
            <p:cNvSpPr/>
            <p:nvPr/>
          </p:nvSpPr>
          <p:spPr>
            <a:xfrm>
              <a:off x="920250" y="929175"/>
              <a:ext cx="84050" cy="84050"/>
            </a:xfrm>
            <a:custGeom>
              <a:avLst/>
              <a:gdLst/>
              <a:ahLst/>
              <a:cxnLst/>
              <a:rect l="0" t="0" r="0" b="0"/>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7" name="Shape 380"/>
          <p:cNvGrpSpPr/>
          <p:nvPr/>
        </p:nvGrpSpPr>
        <p:grpSpPr>
          <a:xfrm>
            <a:off x="2011848" y="2696684"/>
            <a:ext cx="651183" cy="677936"/>
            <a:chOff x="1923675" y="1633650"/>
            <a:chExt cx="436000" cy="435975"/>
          </a:xfrm>
        </p:grpSpPr>
        <p:sp>
          <p:nvSpPr>
            <p:cNvPr id="18" name="Shape 381"/>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382"/>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383"/>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384"/>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385"/>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386"/>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chemeClr val="tx1">
                  <a:lumMod val="75000"/>
                  <a:lumOff val="25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Slide Number Placeholder 1"/>
          <p:cNvSpPr>
            <a:spLocks noGrp="1"/>
          </p:cNvSpPr>
          <p:nvPr>
            <p:ph type="sldNum" sz="quarter" idx="12"/>
          </p:nvPr>
        </p:nvSpPr>
        <p:spPr/>
        <p:txBody>
          <a:bodyPr/>
          <a:lstStyle/>
          <a:p>
            <a:fld id="{63C41799-B6CD-0341-9993-CE58C8827A95}" type="slidenum">
              <a:rPr lang="en-US" smtClean="0"/>
              <a:t>2</a:t>
            </a:fld>
            <a:endParaRPr lang="en-US"/>
          </a:p>
        </p:txBody>
      </p:sp>
    </p:spTree>
    <p:extLst>
      <p:ext uri="{BB962C8B-B14F-4D97-AF65-F5344CB8AC3E}">
        <p14:creationId xmlns:p14="http://schemas.microsoft.com/office/powerpoint/2010/main" val="19305485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 y="1339801"/>
            <a:ext cx="8229600" cy="0"/>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2"/>
          <a:srcRect l="2667" r="6333"/>
          <a:stretch/>
        </p:blipFill>
        <p:spPr>
          <a:xfrm>
            <a:off x="658779" y="2188307"/>
            <a:ext cx="7840452" cy="4187317"/>
          </a:xfrm>
          <a:prstGeom prst="rect">
            <a:avLst/>
          </a:prstGeom>
        </p:spPr>
      </p:pic>
      <p:sp>
        <p:nvSpPr>
          <p:cNvPr id="7" name="TextBox 6"/>
          <p:cNvSpPr txBox="1"/>
          <p:nvPr/>
        </p:nvSpPr>
        <p:spPr>
          <a:xfrm>
            <a:off x="457200" y="1330662"/>
            <a:ext cx="5280913" cy="400110"/>
          </a:xfrm>
          <a:prstGeom prst="rect">
            <a:avLst/>
          </a:prstGeom>
          <a:noFill/>
        </p:spPr>
        <p:txBody>
          <a:bodyPr wrap="square" rtlCol="0">
            <a:spAutoFit/>
          </a:bodyPr>
          <a:lstStyle/>
          <a:p>
            <a:r>
              <a:rPr lang="el-GR" sz="2000" spc="-100" dirty="0" smtClean="0">
                <a:solidFill>
                  <a:srgbClr val="595959"/>
                </a:solidFill>
              </a:rPr>
              <a:t>Μαγνητικά νανοσωματίδια με έγκριση από τον </a:t>
            </a:r>
            <a:r>
              <a:rPr lang="en-US" sz="2000" spc="-100" dirty="0" smtClean="0">
                <a:solidFill>
                  <a:srgbClr val="595959"/>
                </a:solidFill>
              </a:rPr>
              <a:t>FDA</a:t>
            </a:r>
            <a:endParaRPr lang="en-US" sz="2000" spc="-100" dirty="0">
              <a:solidFill>
                <a:srgbClr val="595959"/>
              </a:solidFill>
            </a:endParaRPr>
          </a:p>
        </p:txBody>
      </p:sp>
      <p:sp>
        <p:nvSpPr>
          <p:cNvPr id="8" name="Title 1"/>
          <p:cNvSpPr>
            <a:spLocks noGrp="1"/>
          </p:cNvSpPr>
          <p:nvPr>
            <p:ph type="title"/>
          </p:nvPr>
        </p:nvSpPr>
        <p:spPr>
          <a:xfrm>
            <a:off x="457200" y="507182"/>
            <a:ext cx="8229600" cy="1143000"/>
          </a:xfrm>
        </p:spPr>
        <p:txBody>
          <a:bodyPr>
            <a:normAutofit/>
          </a:bodyPr>
          <a:lstStyle/>
          <a:p>
            <a:pPr algn="l"/>
            <a:r>
              <a:rPr lang="el-GR" sz="2400" spc="-100" dirty="0" smtClean="0">
                <a:solidFill>
                  <a:schemeClr val="accent5">
                    <a:lumMod val="50000"/>
                  </a:schemeClr>
                </a:solidFill>
              </a:rPr>
              <a:t>Διάγνωση</a:t>
            </a:r>
            <a:r>
              <a:rPr lang="en-US" sz="2400" spc="-100" dirty="0" smtClean="0">
                <a:solidFill>
                  <a:schemeClr val="tx1">
                    <a:lumMod val="65000"/>
                    <a:lumOff val="35000"/>
                  </a:schemeClr>
                </a:solidFill>
              </a:rPr>
              <a:t>: </a:t>
            </a:r>
            <a:r>
              <a:rPr lang="en-US" sz="2600" spc="-100" dirty="0" smtClean="0">
                <a:solidFill>
                  <a:srgbClr val="31859C"/>
                </a:solidFill>
              </a:rPr>
              <a:t>MRI</a:t>
            </a:r>
            <a:endParaRPr lang="en-US" sz="2600" spc="-100" dirty="0">
              <a:solidFill>
                <a:srgbClr val="31859C"/>
              </a:solidFill>
            </a:endParaRP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20</a:t>
            </a:fld>
            <a:endParaRPr lang="en-US">
              <a:solidFill>
                <a:prstClr val="black">
                  <a:tint val="75000"/>
                </a:prstClr>
              </a:solidFill>
              <a:latin typeface="Calibri"/>
            </a:endParaRPr>
          </a:p>
        </p:txBody>
      </p:sp>
    </p:spTree>
    <p:extLst>
      <p:ext uri="{BB962C8B-B14F-4D97-AF65-F5344CB8AC3E}">
        <p14:creationId xmlns:p14="http://schemas.microsoft.com/office/powerpoint/2010/main" val="40516948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86"/>
            <a:ext cx="8229600" cy="1143000"/>
          </a:xfrm>
        </p:spPr>
        <p:txBody>
          <a:bodyPr>
            <a:normAutofit/>
          </a:bodyPr>
          <a:lstStyle/>
          <a:p>
            <a:pPr algn="l"/>
            <a:r>
              <a:rPr lang="el-GR" sz="2400" spc="-100" dirty="0" smtClean="0">
                <a:solidFill>
                  <a:schemeClr val="accent5">
                    <a:lumMod val="50000"/>
                  </a:schemeClr>
                </a:solidFill>
              </a:rPr>
              <a:t>Διάγνωση</a:t>
            </a:r>
            <a:r>
              <a:rPr lang="en-US" sz="2400" spc="-100" dirty="0" smtClean="0">
                <a:solidFill>
                  <a:schemeClr val="tx1">
                    <a:lumMod val="65000"/>
                    <a:lumOff val="35000"/>
                  </a:schemeClr>
                </a:solidFill>
              </a:rPr>
              <a:t>: </a:t>
            </a:r>
            <a:r>
              <a:rPr lang="en-US" sz="2600" spc="-100" dirty="0" smtClean="0">
                <a:solidFill>
                  <a:srgbClr val="31859C"/>
                </a:solidFill>
              </a:rPr>
              <a:t>MRI</a:t>
            </a:r>
            <a:endParaRPr lang="en-US" sz="2600" spc="-100" dirty="0">
              <a:solidFill>
                <a:srgbClr val="31859C"/>
              </a:solidFill>
            </a:endParaRPr>
          </a:p>
        </p:txBody>
      </p:sp>
      <p:cxnSp>
        <p:nvCxnSpPr>
          <p:cNvPr id="5" name="Straight Connector 4"/>
          <p:cNvCxnSpPr/>
          <p:nvPr/>
        </p:nvCxnSpPr>
        <p:spPr>
          <a:xfrm flipV="1">
            <a:off x="457200" y="672747"/>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200" y="713721"/>
            <a:ext cx="6536060" cy="400110"/>
          </a:xfrm>
          <a:prstGeom prst="rect">
            <a:avLst/>
          </a:prstGeom>
          <a:noFill/>
        </p:spPr>
        <p:txBody>
          <a:bodyPr wrap="square" rtlCol="0">
            <a:spAutoFit/>
          </a:bodyPr>
          <a:lstStyle/>
          <a:p>
            <a:r>
              <a:rPr lang="el-GR" sz="2000" spc="-100" dirty="0" smtClean="0">
                <a:solidFill>
                  <a:srgbClr val="595959"/>
                </a:solidFill>
              </a:rPr>
              <a:t>Ενδο-κρανιακοί όγκοι (γλοιοβλάστωμα)</a:t>
            </a:r>
            <a:endParaRPr lang="en-US" sz="2000" spc="-100" dirty="0">
              <a:solidFill>
                <a:srgbClr val="595959"/>
              </a:solidFill>
            </a:endParaRPr>
          </a:p>
        </p:txBody>
      </p:sp>
      <p:sp>
        <p:nvSpPr>
          <p:cNvPr id="8" name="Rectangle 7"/>
          <p:cNvSpPr/>
          <p:nvPr/>
        </p:nvSpPr>
        <p:spPr>
          <a:xfrm>
            <a:off x="626732" y="6378972"/>
            <a:ext cx="7916983" cy="461665"/>
          </a:xfrm>
          <a:prstGeom prst="rect">
            <a:avLst/>
          </a:prstGeom>
        </p:spPr>
        <p:txBody>
          <a:bodyPr wrap="square">
            <a:spAutoFit/>
          </a:bodyPr>
          <a:lstStyle/>
          <a:p>
            <a:pPr algn="just"/>
            <a:r>
              <a:rPr lang="en-US" sz="1200" spc="-100" dirty="0" smtClean="0">
                <a:solidFill>
                  <a:srgbClr val="595959"/>
                </a:solidFill>
              </a:rPr>
              <a:t>Tourdias et al 2012: </a:t>
            </a:r>
            <a:r>
              <a:rPr lang="en-US" sz="1200" spc="-100" dirty="0">
                <a:solidFill>
                  <a:srgbClr val="595959"/>
                </a:solidFill>
              </a:rPr>
              <a:t>Assessment of Disease Activity in Multiple Sclerosis Phenotypes with Combined Gadolinium- and </a:t>
            </a:r>
            <a:r>
              <a:rPr lang="en-US" sz="1200" spc="-100" dirty="0" err="1">
                <a:solidFill>
                  <a:srgbClr val="595959"/>
                </a:solidFill>
              </a:rPr>
              <a:t>Superparamagnetic</a:t>
            </a:r>
            <a:r>
              <a:rPr lang="en-US" sz="1200" spc="-100" dirty="0">
                <a:solidFill>
                  <a:srgbClr val="595959"/>
                </a:solidFill>
              </a:rPr>
              <a:t> Iron Oxide–enhanced MR Imaging</a:t>
            </a:r>
          </a:p>
        </p:txBody>
      </p:sp>
      <p:sp>
        <p:nvSpPr>
          <p:cNvPr id="10" name="TextBox 9"/>
          <p:cNvSpPr txBox="1"/>
          <p:nvPr/>
        </p:nvSpPr>
        <p:spPr>
          <a:xfrm>
            <a:off x="1717014" y="1252211"/>
            <a:ext cx="1430846" cy="338554"/>
          </a:xfrm>
          <a:prstGeom prst="rect">
            <a:avLst/>
          </a:prstGeom>
          <a:noFill/>
        </p:spPr>
        <p:txBody>
          <a:bodyPr wrap="square" rtlCol="0">
            <a:spAutoFit/>
          </a:bodyPr>
          <a:lstStyle/>
          <a:p>
            <a:pPr algn="ctr"/>
            <a:r>
              <a:rPr lang="en-US" sz="1600" spc="-100" dirty="0" smtClean="0">
                <a:solidFill>
                  <a:srgbClr val="3366FF"/>
                </a:solidFill>
              </a:rPr>
              <a:t>Precontrast</a:t>
            </a:r>
            <a:endParaRPr lang="en-US" sz="1600" spc="-100" dirty="0">
              <a:solidFill>
                <a:srgbClr val="3366FF"/>
              </a:solidFill>
            </a:endParaRPr>
          </a:p>
        </p:txBody>
      </p:sp>
      <p:sp>
        <p:nvSpPr>
          <p:cNvPr id="11" name="TextBox 10"/>
          <p:cNvSpPr txBox="1"/>
          <p:nvPr/>
        </p:nvSpPr>
        <p:spPr>
          <a:xfrm>
            <a:off x="3094202" y="1249862"/>
            <a:ext cx="1430846" cy="338554"/>
          </a:xfrm>
          <a:prstGeom prst="rect">
            <a:avLst/>
          </a:prstGeom>
          <a:noFill/>
        </p:spPr>
        <p:txBody>
          <a:bodyPr wrap="square" rtlCol="0">
            <a:spAutoFit/>
          </a:bodyPr>
          <a:lstStyle/>
          <a:p>
            <a:pPr algn="ctr"/>
            <a:r>
              <a:rPr lang="en-US" sz="1600" spc="-100" dirty="0" smtClean="0">
                <a:solidFill>
                  <a:srgbClr val="3366FF"/>
                </a:solidFill>
              </a:rPr>
              <a:t>Gadoteridol</a:t>
            </a:r>
            <a:endParaRPr lang="en-US" sz="1600" spc="-100" dirty="0">
              <a:solidFill>
                <a:srgbClr val="3366FF"/>
              </a:solidFill>
            </a:endParaRPr>
          </a:p>
        </p:txBody>
      </p:sp>
      <p:sp>
        <p:nvSpPr>
          <p:cNvPr id="12" name="TextBox 11"/>
          <p:cNvSpPr txBox="1"/>
          <p:nvPr/>
        </p:nvSpPr>
        <p:spPr>
          <a:xfrm>
            <a:off x="5750583" y="1237787"/>
            <a:ext cx="1904441" cy="338554"/>
          </a:xfrm>
          <a:prstGeom prst="rect">
            <a:avLst/>
          </a:prstGeom>
          <a:noFill/>
        </p:spPr>
        <p:txBody>
          <a:bodyPr wrap="square" rtlCol="0">
            <a:spAutoFit/>
          </a:bodyPr>
          <a:lstStyle/>
          <a:p>
            <a:pPr algn="ctr"/>
            <a:r>
              <a:rPr lang="en-US" sz="1600" spc="-100" dirty="0" smtClean="0">
                <a:solidFill>
                  <a:srgbClr val="3366FF"/>
                </a:solidFill>
              </a:rPr>
              <a:t>24-h </a:t>
            </a:r>
            <a:r>
              <a:rPr lang="en-US" sz="1600" spc="-100" dirty="0" err="1">
                <a:solidFill>
                  <a:srgbClr val="3366FF"/>
                </a:solidFill>
              </a:rPr>
              <a:t>F</a:t>
            </a:r>
            <a:r>
              <a:rPr lang="en-US" sz="1600" spc="-100" dirty="0" err="1" smtClean="0">
                <a:solidFill>
                  <a:srgbClr val="3366FF"/>
                </a:solidFill>
              </a:rPr>
              <a:t>erumoxytol</a:t>
            </a:r>
            <a:endParaRPr lang="en-US" sz="1600" spc="-100" dirty="0">
              <a:solidFill>
                <a:srgbClr val="3366FF"/>
              </a:solidFill>
            </a:endParaRPr>
          </a:p>
        </p:txBody>
      </p:sp>
      <p:sp>
        <p:nvSpPr>
          <p:cNvPr id="13" name="TextBox 12"/>
          <p:cNvSpPr txBox="1"/>
          <p:nvPr/>
        </p:nvSpPr>
        <p:spPr>
          <a:xfrm>
            <a:off x="1055249" y="2135768"/>
            <a:ext cx="1430846" cy="369332"/>
          </a:xfrm>
          <a:prstGeom prst="rect">
            <a:avLst/>
          </a:prstGeom>
          <a:noFill/>
        </p:spPr>
        <p:txBody>
          <a:bodyPr wrap="square" rtlCol="0">
            <a:spAutoFit/>
          </a:bodyPr>
          <a:lstStyle/>
          <a:p>
            <a:r>
              <a:rPr lang="en-US" spc="-100" dirty="0" smtClean="0">
                <a:solidFill>
                  <a:srgbClr val="3366FF"/>
                </a:solidFill>
              </a:rPr>
              <a:t>T1W</a:t>
            </a:r>
            <a:endParaRPr lang="en-US" spc="-100" dirty="0">
              <a:solidFill>
                <a:srgbClr val="3366FF"/>
              </a:solidFill>
            </a:endParaRPr>
          </a:p>
        </p:txBody>
      </p:sp>
      <p:sp>
        <p:nvSpPr>
          <p:cNvPr id="14" name="TextBox 13"/>
          <p:cNvSpPr txBox="1"/>
          <p:nvPr/>
        </p:nvSpPr>
        <p:spPr>
          <a:xfrm>
            <a:off x="1055249" y="3775175"/>
            <a:ext cx="1430846" cy="369332"/>
          </a:xfrm>
          <a:prstGeom prst="rect">
            <a:avLst/>
          </a:prstGeom>
          <a:noFill/>
        </p:spPr>
        <p:txBody>
          <a:bodyPr wrap="square" rtlCol="0">
            <a:spAutoFit/>
          </a:bodyPr>
          <a:lstStyle/>
          <a:p>
            <a:r>
              <a:rPr lang="en-US" spc="-100" dirty="0" smtClean="0">
                <a:solidFill>
                  <a:srgbClr val="3366FF"/>
                </a:solidFill>
              </a:rPr>
              <a:t>T2W</a:t>
            </a:r>
            <a:endParaRPr lang="en-US" spc="-100" dirty="0">
              <a:solidFill>
                <a:srgbClr val="3366FF"/>
              </a:solidFill>
            </a:endParaRPr>
          </a:p>
        </p:txBody>
      </p:sp>
      <p:pic>
        <p:nvPicPr>
          <p:cNvPr id="15" name="Picture 14"/>
          <p:cNvPicPr>
            <a:picLocks noChangeAspect="1"/>
          </p:cNvPicPr>
          <p:nvPr/>
        </p:nvPicPr>
        <p:blipFill rotWithShape="1">
          <a:blip r:embed="rId3"/>
          <a:srcRect t="2994"/>
          <a:stretch/>
        </p:blipFill>
        <p:spPr>
          <a:xfrm>
            <a:off x="1770672" y="1537134"/>
            <a:ext cx="5553253" cy="4841838"/>
          </a:xfrm>
          <a:prstGeom prst="rect">
            <a:avLst/>
          </a:prstGeom>
        </p:spPr>
      </p:pic>
      <p:sp>
        <p:nvSpPr>
          <p:cNvPr id="16" name="TextBox 15"/>
          <p:cNvSpPr txBox="1"/>
          <p:nvPr/>
        </p:nvSpPr>
        <p:spPr>
          <a:xfrm>
            <a:off x="4274644" y="1241297"/>
            <a:ext cx="1904441" cy="338554"/>
          </a:xfrm>
          <a:prstGeom prst="rect">
            <a:avLst/>
          </a:prstGeom>
          <a:noFill/>
        </p:spPr>
        <p:txBody>
          <a:bodyPr wrap="square" rtlCol="0">
            <a:spAutoFit/>
          </a:bodyPr>
          <a:lstStyle/>
          <a:p>
            <a:pPr algn="ctr"/>
            <a:r>
              <a:rPr lang="en-US" sz="1600" spc="-100" dirty="0" smtClean="0">
                <a:solidFill>
                  <a:srgbClr val="3366FF"/>
                </a:solidFill>
              </a:rPr>
              <a:t>2</a:t>
            </a:r>
            <a:r>
              <a:rPr lang="el-GR" sz="1600" spc="-100" dirty="0" smtClean="0">
                <a:solidFill>
                  <a:srgbClr val="3366FF"/>
                </a:solidFill>
              </a:rPr>
              <a:t>5</a:t>
            </a:r>
            <a:r>
              <a:rPr lang="el-GR" sz="1600" spc="-100" dirty="0">
                <a:solidFill>
                  <a:srgbClr val="3366FF"/>
                </a:solidFill>
              </a:rPr>
              <a:t> </a:t>
            </a:r>
            <a:r>
              <a:rPr lang="en-US" sz="1600" spc="-100" dirty="0" smtClean="0">
                <a:solidFill>
                  <a:srgbClr val="3366FF"/>
                </a:solidFill>
              </a:rPr>
              <a:t>min </a:t>
            </a:r>
            <a:r>
              <a:rPr lang="en-US" sz="1600" spc="-100" dirty="0" err="1">
                <a:solidFill>
                  <a:srgbClr val="3366FF"/>
                </a:solidFill>
              </a:rPr>
              <a:t>F</a:t>
            </a:r>
            <a:r>
              <a:rPr lang="en-US" sz="1600" spc="-100" dirty="0" err="1" smtClean="0">
                <a:solidFill>
                  <a:srgbClr val="3366FF"/>
                </a:solidFill>
              </a:rPr>
              <a:t>erumoxytol</a:t>
            </a:r>
            <a:endParaRPr lang="en-US" sz="1600" spc="-100" dirty="0">
              <a:solidFill>
                <a:srgbClr val="3366FF"/>
              </a:solidFill>
            </a:endParaRPr>
          </a:p>
        </p:txBody>
      </p:sp>
      <p:sp>
        <p:nvSpPr>
          <p:cNvPr id="3" name="Slide Number Placeholder 2"/>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spTree>
    <p:extLst>
      <p:ext uri="{BB962C8B-B14F-4D97-AF65-F5344CB8AC3E}">
        <p14:creationId xmlns:p14="http://schemas.microsoft.com/office/powerpoint/2010/main" val="9668817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558"/>
            <a:ext cx="8229600" cy="1143000"/>
          </a:xfrm>
        </p:spPr>
        <p:txBody>
          <a:bodyPr>
            <a:normAutofit/>
          </a:bodyPr>
          <a:lstStyle/>
          <a:p>
            <a:pPr algn="l"/>
            <a:r>
              <a:rPr lang="el-GR" sz="2400" spc="-100" dirty="0" smtClean="0">
                <a:solidFill>
                  <a:schemeClr val="accent5">
                    <a:lumMod val="50000"/>
                  </a:schemeClr>
                </a:solidFill>
              </a:rPr>
              <a:t>Διάγνωση</a:t>
            </a:r>
            <a:r>
              <a:rPr lang="en-US" sz="2400" spc="-100" dirty="0" smtClean="0">
                <a:solidFill>
                  <a:schemeClr val="tx1">
                    <a:lumMod val="65000"/>
                    <a:lumOff val="35000"/>
                  </a:schemeClr>
                </a:solidFill>
              </a:rPr>
              <a:t>: </a:t>
            </a:r>
            <a:r>
              <a:rPr lang="en-US" sz="2600" spc="-100" dirty="0" smtClean="0">
                <a:solidFill>
                  <a:srgbClr val="31859C"/>
                </a:solidFill>
              </a:rPr>
              <a:t>MRI</a:t>
            </a:r>
            <a:endParaRPr lang="en-US" sz="2600" spc="-100" dirty="0">
              <a:solidFill>
                <a:srgbClr val="31859C"/>
              </a:solidFill>
            </a:endParaRPr>
          </a:p>
        </p:txBody>
      </p:sp>
      <p:cxnSp>
        <p:nvCxnSpPr>
          <p:cNvPr id="5" name="Straight Connector 4"/>
          <p:cNvCxnSpPr/>
          <p:nvPr/>
        </p:nvCxnSpPr>
        <p:spPr>
          <a:xfrm flipV="1">
            <a:off x="457200" y="905291"/>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200" y="946265"/>
            <a:ext cx="6536060" cy="400110"/>
          </a:xfrm>
          <a:prstGeom prst="rect">
            <a:avLst/>
          </a:prstGeom>
          <a:noFill/>
        </p:spPr>
        <p:txBody>
          <a:bodyPr wrap="square" rtlCol="0">
            <a:spAutoFit/>
          </a:bodyPr>
          <a:lstStyle/>
          <a:p>
            <a:r>
              <a:rPr lang="el-GR" sz="2000" spc="-100" dirty="0" smtClean="0">
                <a:solidFill>
                  <a:srgbClr val="595959"/>
                </a:solidFill>
              </a:rPr>
              <a:t>Πολλαπλή σκλήρυνση κατά πλάκας</a:t>
            </a:r>
            <a:endParaRPr lang="en-US" sz="2000" spc="-100" dirty="0">
              <a:solidFill>
                <a:srgbClr val="595959"/>
              </a:solidFill>
            </a:endParaRPr>
          </a:p>
        </p:txBody>
      </p:sp>
      <p:sp>
        <p:nvSpPr>
          <p:cNvPr id="8" name="Rectangle 7"/>
          <p:cNvSpPr/>
          <p:nvPr/>
        </p:nvSpPr>
        <p:spPr>
          <a:xfrm>
            <a:off x="626732" y="6271644"/>
            <a:ext cx="7916983" cy="461665"/>
          </a:xfrm>
          <a:prstGeom prst="rect">
            <a:avLst/>
          </a:prstGeom>
        </p:spPr>
        <p:txBody>
          <a:bodyPr wrap="square">
            <a:spAutoFit/>
          </a:bodyPr>
          <a:lstStyle/>
          <a:p>
            <a:pPr algn="just"/>
            <a:r>
              <a:rPr lang="en-US" sz="1200" spc="-100" dirty="0" smtClean="0">
                <a:solidFill>
                  <a:srgbClr val="595959"/>
                </a:solidFill>
              </a:rPr>
              <a:t>Tourdias et al 2012: </a:t>
            </a:r>
            <a:r>
              <a:rPr lang="en-US" sz="1200" spc="-100" dirty="0">
                <a:solidFill>
                  <a:srgbClr val="595959"/>
                </a:solidFill>
              </a:rPr>
              <a:t>Assessment of Disease Activity in Multiple Sclerosis Phenotypes with Combined Gadolinium- and </a:t>
            </a:r>
            <a:r>
              <a:rPr lang="en-US" sz="1200" spc="-100" dirty="0" err="1">
                <a:solidFill>
                  <a:srgbClr val="595959"/>
                </a:solidFill>
              </a:rPr>
              <a:t>Superparamagnetic</a:t>
            </a:r>
            <a:r>
              <a:rPr lang="en-US" sz="1200" spc="-100" dirty="0">
                <a:solidFill>
                  <a:srgbClr val="595959"/>
                </a:solidFill>
              </a:rPr>
              <a:t> Iron Oxide–enhanced MR Imaging</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73" y="2039288"/>
            <a:ext cx="7318949" cy="3202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Slide Number Placeholder 2"/>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22</a:t>
            </a:fld>
            <a:endParaRPr lang="en-US">
              <a:solidFill>
                <a:prstClr val="black">
                  <a:tint val="75000"/>
                </a:prstClr>
              </a:solidFill>
              <a:latin typeface="Calibri"/>
            </a:endParaRPr>
          </a:p>
        </p:txBody>
      </p:sp>
    </p:spTree>
    <p:extLst>
      <p:ext uri="{BB962C8B-B14F-4D97-AF65-F5344CB8AC3E}">
        <p14:creationId xmlns:p14="http://schemas.microsoft.com/office/powerpoint/2010/main" val="22942869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54"/>
            <a:ext cx="8229600" cy="1143000"/>
          </a:xfrm>
        </p:spPr>
        <p:txBody>
          <a:bodyPr>
            <a:normAutofit/>
          </a:bodyPr>
          <a:lstStyle/>
          <a:p>
            <a:pPr algn="l"/>
            <a:r>
              <a:rPr lang="el-GR" sz="2400" spc="-100" dirty="0" smtClean="0">
                <a:solidFill>
                  <a:schemeClr val="accent5">
                    <a:lumMod val="50000"/>
                  </a:schemeClr>
                </a:solidFill>
              </a:rPr>
              <a:t>Διάγνωση</a:t>
            </a:r>
            <a:r>
              <a:rPr lang="en-US" sz="2400" spc="-100" dirty="0" smtClean="0">
                <a:solidFill>
                  <a:schemeClr val="tx1">
                    <a:lumMod val="65000"/>
                    <a:lumOff val="35000"/>
                  </a:schemeClr>
                </a:solidFill>
              </a:rPr>
              <a:t>: </a:t>
            </a:r>
            <a:r>
              <a:rPr lang="en-US" sz="2600" spc="-100" dirty="0" smtClean="0">
                <a:solidFill>
                  <a:srgbClr val="31859C"/>
                </a:solidFill>
              </a:rPr>
              <a:t>MRI</a:t>
            </a:r>
            <a:endParaRPr lang="en-US" sz="2600" spc="-100" dirty="0">
              <a:solidFill>
                <a:srgbClr val="31859C"/>
              </a:solidFill>
            </a:endParaRPr>
          </a:p>
        </p:txBody>
      </p:sp>
      <p:cxnSp>
        <p:nvCxnSpPr>
          <p:cNvPr id="5" name="Straight Connector 4"/>
          <p:cNvCxnSpPr/>
          <p:nvPr/>
        </p:nvCxnSpPr>
        <p:spPr>
          <a:xfrm flipV="1">
            <a:off x="457200" y="1108487"/>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200" y="1149461"/>
            <a:ext cx="6536060" cy="400110"/>
          </a:xfrm>
          <a:prstGeom prst="rect">
            <a:avLst/>
          </a:prstGeom>
          <a:noFill/>
        </p:spPr>
        <p:txBody>
          <a:bodyPr wrap="square" rtlCol="0">
            <a:spAutoFit/>
          </a:bodyPr>
          <a:lstStyle/>
          <a:p>
            <a:r>
              <a:rPr lang="el-GR" sz="2000" spc="-100" dirty="0" smtClean="0">
                <a:solidFill>
                  <a:srgbClr val="595959"/>
                </a:solidFill>
              </a:rPr>
              <a:t>Σηραγγώδες αιμαγγείωμα</a:t>
            </a:r>
            <a:endParaRPr lang="en-US" sz="2000" spc="-100" dirty="0">
              <a:solidFill>
                <a:srgbClr val="595959"/>
              </a:solidFill>
            </a:endParaRPr>
          </a:p>
        </p:txBody>
      </p:sp>
      <p:sp>
        <p:nvSpPr>
          <p:cNvPr id="8" name="Rectangle 7"/>
          <p:cNvSpPr/>
          <p:nvPr/>
        </p:nvSpPr>
        <p:spPr>
          <a:xfrm>
            <a:off x="626732" y="6271644"/>
            <a:ext cx="7916983" cy="461665"/>
          </a:xfrm>
          <a:prstGeom prst="rect">
            <a:avLst/>
          </a:prstGeom>
        </p:spPr>
        <p:txBody>
          <a:bodyPr wrap="square">
            <a:spAutoFit/>
          </a:bodyPr>
          <a:lstStyle/>
          <a:p>
            <a:pPr algn="just"/>
            <a:r>
              <a:rPr lang="en-US" sz="1200" spc="-100" dirty="0" err="1" smtClean="0">
                <a:solidFill>
                  <a:srgbClr val="595959"/>
                </a:solidFill>
              </a:rPr>
              <a:t>Manninger</a:t>
            </a:r>
            <a:r>
              <a:rPr lang="en-US" sz="1200" spc="-100" dirty="0" smtClean="0">
                <a:solidFill>
                  <a:srgbClr val="595959"/>
                </a:solidFill>
              </a:rPr>
              <a:t> et al 2005: </a:t>
            </a:r>
            <a:r>
              <a:rPr lang="en-US" sz="1200" dirty="0">
                <a:solidFill>
                  <a:srgbClr val="595959"/>
                </a:solidFill>
              </a:rPr>
              <a:t>An Exploratory Study of Ferumoxtran-10 Nanoparticles as a Blood-Brain Barrier Imaging Agent Targeting Phagocytic Cells in CNS Inflammatory Lesions</a:t>
            </a:r>
            <a:endParaRPr lang="en-US" sz="1200" spc="-100" dirty="0">
              <a:solidFill>
                <a:srgbClr val="595959"/>
              </a:solidFill>
            </a:endParaRPr>
          </a:p>
        </p:txBody>
      </p:sp>
      <p:pic>
        <p:nvPicPr>
          <p:cNvPr id="3" name="Picture 2"/>
          <p:cNvPicPr>
            <a:picLocks noChangeAspect="1"/>
          </p:cNvPicPr>
          <p:nvPr/>
        </p:nvPicPr>
        <p:blipFill rotWithShape="1">
          <a:blip r:embed="rId3"/>
          <a:srcRect b="69243"/>
          <a:stretch/>
        </p:blipFill>
        <p:spPr>
          <a:xfrm>
            <a:off x="660598" y="2531525"/>
            <a:ext cx="2573668" cy="2247116"/>
          </a:xfrm>
          <a:prstGeom prst="rect">
            <a:avLst/>
          </a:prstGeom>
        </p:spPr>
      </p:pic>
      <p:pic>
        <p:nvPicPr>
          <p:cNvPr id="10" name="Picture 9"/>
          <p:cNvPicPr>
            <a:picLocks noChangeAspect="1"/>
          </p:cNvPicPr>
          <p:nvPr/>
        </p:nvPicPr>
        <p:blipFill rotWithShape="1">
          <a:blip r:embed="rId3"/>
          <a:srcRect t="31402" b="35568"/>
          <a:stretch/>
        </p:blipFill>
        <p:spPr>
          <a:xfrm>
            <a:off x="3412068" y="2531525"/>
            <a:ext cx="2396578" cy="2247115"/>
          </a:xfrm>
          <a:prstGeom prst="rect">
            <a:avLst/>
          </a:prstGeom>
        </p:spPr>
      </p:pic>
      <p:pic>
        <p:nvPicPr>
          <p:cNvPr id="11" name="Picture 10"/>
          <p:cNvPicPr>
            <a:picLocks noChangeAspect="1"/>
          </p:cNvPicPr>
          <p:nvPr/>
        </p:nvPicPr>
        <p:blipFill rotWithShape="1">
          <a:blip r:embed="rId3"/>
          <a:srcRect t="65342"/>
          <a:stretch/>
        </p:blipFill>
        <p:spPr>
          <a:xfrm>
            <a:off x="6039584" y="2531527"/>
            <a:ext cx="2283997" cy="2247114"/>
          </a:xfrm>
          <a:prstGeom prst="rect">
            <a:avLst/>
          </a:prstGeom>
        </p:spPr>
      </p:pic>
      <p:sp>
        <p:nvSpPr>
          <p:cNvPr id="4" name="TextBox 3"/>
          <p:cNvSpPr txBox="1"/>
          <p:nvPr/>
        </p:nvSpPr>
        <p:spPr>
          <a:xfrm>
            <a:off x="660598" y="2162195"/>
            <a:ext cx="2607534" cy="369332"/>
          </a:xfrm>
          <a:prstGeom prst="rect">
            <a:avLst/>
          </a:prstGeom>
          <a:noFill/>
        </p:spPr>
        <p:txBody>
          <a:bodyPr wrap="square" rtlCol="0">
            <a:spAutoFit/>
          </a:bodyPr>
          <a:lstStyle/>
          <a:p>
            <a:pPr algn="ctr"/>
            <a:r>
              <a:rPr lang="en-US" spc="-100" dirty="0" smtClean="0">
                <a:solidFill>
                  <a:srgbClr val="3366FF"/>
                </a:solidFill>
              </a:rPr>
              <a:t>Sagittal plane, T1-weighted</a:t>
            </a:r>
            <a:endParaRPr lang="en-US" spc="-100" dirty="0">
              <a:solidFill>
                <a:srgbClr val="3366FF"/>
              </a:solidFill>
            </a:endParaRPr>
          </a:p>
        </p:txBody>
      </p:sp>
      <p:sp>
        <p:nvSpPr>
          <p:cNvPr id="6" name="TextBox 5"/>
          <p:cNvSpPr txBox="1"/>
          <p:nvPr/>
        </p:nvSpPr>
        <p:spPr>
          <a:xfrm>
            <a:off x="1032932" y="1883925"/>
            <a:ext cx="1947334" cy="369332"/>
          </a:xfrm>
          <a:prstGeom prst="rect">
            <a:avLst/>
          </a:prstGeom>
          <a:noFill/>
        </p:spPr>
        <p:txBody>
          <a:bodyPr wrap="square" rtlCol="0">
            <a:spAutoFit/>
          </a:bodyPr>
          <a:lstStyle/>
          <a:p>
            <a:pPr algn="ctr"/>
            <a:r>
              <a:rPr lang="en-US" dirty="0" err="1" smtClean="0">
                <a:solidFill>
                  <a:srgbClr val="3366FF"/>
                </a:solidFill>
              </a:rPr>
              <a:t>Gd</a:t>
            </a:r>
            <a:endParaRPr lang="en-US" dirty="0">
              <a:solidFill>
                <a:srgbClr val="3366FF"/>
              </a:solidFill>
            </a:endParaRPr>
          </a:p>
        </p:txBody>
      </p:sp>
      <p:sp>
        <p:nvSpPr>
          <p:cNvPr id="12" name="TextBox 11"/>
          <p:cNvSpPr txBox="1"/>
          <p:nvPr/>
        </p:nvSpPr>
        <p:spPr>
          <a:xfrm>
            <a:off x="3674532" y="1883927"/>
            <a:ext cx="1947334" cy="369332"/>
          </a:xfrm>
          <a:prstGeom prst="rect">
            <a:avLst/>
          </a:prstGeom>
          <a:noFill/>
        </p:spPr>
        <p:txBody>
          <a:bodyPr wrap="square" rtlCol="0">
            <a:spAutoFit/>
          </a:bodyPr>
          <a:lstStyle/>
          <a:p>
            <a:pPr algn="ctr"/>
            <a:r>
              <a:rPr lang="en-US" dirty="0" err="1" smtClean="0">
                <a:solidFill>
                  <a:srgbClr val="3366FF"/>
                </a:solidFill>
              </a:rPr>
              <a:t>Gd</a:t>
            </a:r>
            <a:endParaRPr lang="en-US" dirty="0">
              <a:solidFill>
                <a:srgbClr val="3366FF"/>
              </a:solidFill>
            </a:endParaRPr>
          </a:p>
        </p:txBody>
      </p:sp>
      <p:sp>
        <p:nvSpPr>
          <p:cNvPr id="13" name="TextBox 12"/>
          <p:cNvSpPr txBox="1"/>
          <p:nvPr/>
        </p:nvSpPr>
        <p:spPr>
          <a:xfrm>
            <a:off x="6214532" y="1912527"/>
            <a:ext cx="1947334" cy="369332"/>
          </a:xfrm>
          <a:prstGeom prst="rect">
            <a:avLst/>
          </a:prstGeom>
          <a:noFill/>
        </p:spPr>
        <p:txBody>
          <a:bodyPr wrap="square" rtlCol="0">
            <a:spAutoFit/>
          </a:bodyPr>
          <a:lstStyle/>
          <a:p>
            <a:pPr algn="ctr"/>
            <a:r>
              <a:rPr lang="en-US" dirty="0" smtClean="0">
                <a:solidFill>
                  <a:srgbClr val="3366FF"/>
                </a:solidFill>
              </a:rPr>
              <a:t>USPIO</a:t>
            </a:r>
            <a:endParaRPr lang="en-US" dirty="0">
              <a:solidFill>
                <a:srgbClr val="3366FF"/>
              </a:solidFill>
            </a:endParaRPr>
          </a:p>
        </p:txBody>
      </p:sp>
      <p:sp>
        <p:nvSpPr>
          <p:cNvPr id="14" name="TextBox 13"/>
          <p:cNvSpPr txBox="1"/>
          <p:nvPr/>
        </p:nvSpPr>
        <p:spPr>
          <a:xfrm>
            <a:off x="3328647" y="2156927"/>
            <a:ext cx="2607534" cy="369332"/>
          </a:xfrm>
          <a:prstGeom prst="rect">
            <a:avLst/>
          </a:prstGeom>
          <a:noFill/>
        </p:spPr>
        <p:txBody>
          <a:bodyPr wrap="square" rtlCol="0">
            <a:spAutoFit/>
          </a:bodyPr>
          <a:lstStyle/>
          <a:p>
            <a:pPr algn="ctr"/>
            <a:r>
              <a:rPr lang="en-US" spc="-100" dirty="0" smtClean="0">
                <a:solidFill>
                  <a:srgbClr val="3366FF"/>
                </a:solidFill>
              </a:rPr>
              <a:t>Coronal plane, T1-weighted</a:t>
            </a:r>
            <a:endParaRPr lang="en-US" spc="-100" dirty="0">
              <a:solidFill>
                <a:srgbClr val="3366FF"/>
              </a:solidFill>
            </a:endParaRPr>
          </a:p>
        </p:txBody>
      </p:sp>
      <p:sp>
        <p:nvSpPr>
          <p:cNvPr id="15" name="TextBox 14"/>
          <p:cNvSpPr txBox="1"/>
          <p:nvPr/>
        </p:nvSpPr>
        <p:spPr>
          <a:xfrm>
            <a:off x="5919248" y="2180261"/>
            <a:ext cx="2607534" cy="369332"/>
          </a:xfrm>
          <a:prstGeom prst="rect">
            <a:avLst/>
          </a:prstGeom>
          <a:noFill/>
        </p:spPr>
        <p:txBody>
          <a:bodyPr wrap="square" rtlCol="0">
            <a:spAutoFit/>
          </a:bodyPr>
          <a:lstStyle/>
          <a:p>
            <a:pPr algn="ctr"/>
            <a:r>
              <a:rPr lang="en-US" spc="-100" dirty="0" smtClean="0">
                <a:solidFill>
                  <a:srgbClr val="3366FF"/>
                </a:solidFill>
              </a:rPr>
              <a:t>Sagittal plane, T1-weighted</a:t>
            </a:r>
            <a:endParaRPr lang="en-US" spc="-100" dirty="0">
              <a:solidFill>
                <a:srgbClr val="3366FF"/>
              </a:solidFill>
            </a:endParaRPr>
          </a:p>
        </p:txBody>
      </p:sp>
      <p:sp>
        <p:nvSpPr>
          <p:cNvPr id="9" name="Slide Number Placeholder 8"/>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42351169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878"/>
            <a:ext cx="8229600" cy="1143000"/>
          </a:xfrm>
        </p:spPr>
        <p:txBody>
          <a:bodyPr>
            <a:normAutofit/>
          </a:bodyPr>
          <a:lstStyle/>
          <a:p>
            <a:pPr algn="l"/>
            <a:r>
              <a:rPr lang="el-GR" sz="2400" dirty="0" smtClean="0">
                <a:solidFill>
                  <a:schemeClr val="accent5">
                    <a:lumMod val="50000"/>
                  </a:schemeClr>
                </a:solidFill>
              </a:rPr>
              <a:t>Διάγνωση</a:t>
            </a:r>
            <a:r>
              <a:rPr lang="en-US" sz="2400" dirty="0" smtClean="0">
                <a:solidFill>
                  <a:schemeClr val="tx1">
                    <a:lumMod val="65000"/>
                    <a:lumOff val="35000"/>
                  </a:schemeClr>
                </a:solidFill>
              </a:rPr>
              <a:t>: </a:t>
            </a:r>
            <a:r>
              <a:rPr lang="en-US" sz="2600" dirty="0" smtClean="0">
                <a:solidFill>
                  <a:srgbClr val="31859C"/>
                </a:solidFill>
              </a:rPr>
              <a:t>MRI</a:t>
            </a:r>
            <a:endParaRPr lang="en-US" sz="2600" dirty="0">
              <a:solidFill>
                <a:srgbClr val="31859C"/>
              </a:solidFill>
            </a:endParaRPr>
          </a:p>
        </p:txBody>
      </p:sp>
      <p:sp>
        <p:nvSpPr>
          <p:cNvPr id="3" name="Content Placeholder 2"/>
          <p:cNvSpPr>
            <a:spLocks noGrp="1"/>
          </p:cNvSpPr>
          <p:nvPr>
            <p:ph idx="1"/>
          </p:nvPr>
        </p:nvSpPr>
        <p:spPr>
          <a:xfrm>
            <a:off x="457200" y="1945566"/>
            <a:ext cx="8229600" cy="4503522"/>
          </a:xfrm>
        </p:spPr>
        <p:txBody>
          <a:bodyPr>
            <a:normAutofit/>
          </a:bodyPr>
          <a:lstStyle/>
          <a:p>
            <a:pPr marL="342900" lvl="1" indent="-342900" algn="just">
              <a:lnSpc>
                <a:spcPct val="130000"/>
              </a:lnSpc>
              <a:buFont typeface="Courier New"/>
              <a:buChar char="o"/>
            </a:pPr>
            <a:r>
              <a:rPr lang="el-GR" sz="2000" spc="-100" dirty="0" smtClean="0">
                <a:solidFill>
                  <a:srgbClr val="595959"/>
                </a:solidFill>
              </a:rPr>
              <a:t>Μεγαλύτερος χρόνος παραμονής στην κυκλοφορία του αίματος</a:t>
            </a:r>
          </a:p>
          <a:p>
            <a:pPr marL="342900" lvl="1" indent="-342900" algn="just">
              <a:lnSpc>
                <a:spcPct val="130000"/>
              </a:lnSpc>
              <a:buFont typeface="Courier New"/>
              <a:buChar char="o"/>
            </a:pPr>
            <a:r>
              <a:rPr lang="el-GR" sz="2000" spc="-100" dirty="0" smtClean="0">
                <a:solidFill>
                  <a:srgbClr val="595959"/>
                </a:solidFill>
                <a:cs typeface="Calibri"/>
              </a:rPr>
              <a:t>Καλύτερη βιοσυμβατότητα</a:t>
            </a:r>
          </a:p>
          <a:p>
            <a:pPr marL="342900" lvl="1" indent="-342900" algn="just">
              <a:lnSpc>
                <a:spcPct val="130000"/>
              </a:lnSpc>
              <a:buFont typeface="Courier New"/>
              <a:buChar char="o"/>
            </a:pPr>
            <a:r>
              <a:rPr lang="el-GR" sz="2000" spc="-100" dirty="0" smtClean="0">
                <a:solidFill>
                  <a:srgbClr val="595959"/>
                </a:solidFill>
                <a:cs typeface="Calibri"/>
              </a:rPr>
              <a:t>Χαμηλή τοξικότητα</a:t>
            </a:r>
          </a:p>
          <a:p>
            <a:pPr marL="342900" lvl="1" indent="-342900" algn="just">
              <a:lnSpc>
                <a:spcPct val="130000"/>
              </a:lnSpc>
              <a:buFont typeface="Courier New"/>
              <a:buChar char="o"/>
            </a:pPr>
            <a:r>
              <a:rPr lang="el-GR" sz="2000" spc="-100" dirty="0" smtClean="0">
                <a:solidFill>
                  <a:srgbClr val="595959"/>
                </a:solidFill>
                <a:cs typeface="Calibri"/>
              </a:rPr>
              <a:t>Χρήση ακόμα και σε ασθενείς με χρόνια νεφρική ανεπάρκεια</a:t>
            </a:r>
          </a:p>
          <a:p>
            <a:pPr marL="342900" lvl="1" indent="-342900" algn="just">
              <a:lnSpc>
                <a:spcPct val="130000"/>
              </a:lnSpc>
              <a:buFont typeface="Courier New"/>
              <a:buChar char="o"/>
            </a:pPr>
            <a:r>
              <a:rPr lang="el-GR" sz="2000" spc="-100" dirty="0" smtClean="0">
                <a:solidFill>
                  <a:srgbClr val="595959"/>
                </a:solidFill>
                <a:cs typeface="Calibri"/>
              </a:rPr>
              <a:t>Εκλεκτική σύνδεση με πληθώρα βιολογικών μορίων-στόχων</a:t>
            </a:r>
          </a:p>
          <a:p>
            <a:pPr marL="342900" lvl="1" indent="-342900" algn="just">
              <a:lnSpc>
                <a:spcPct val="130000"/>
              </a:lnSpc>
              <a:buFont typeface="Courier New"/>
              <a:buChar char="o"/>
            </a:pPr>
            <a:r>
              <a:rPr lang="el-GR" sz="2000" spc="-100" dirty="0" smtClean="0">
                <a:solidFill>
                  <a:srgbClr val="595959"/>
                </a:solidFill>
                <a:cs typeface="Calibri"/>
              </a:rPr>
              <a:t>Μεγάλο φορτίο σκιαγραφικού μέσου</a:t>
            </a:r>
          </a:p>
          <a:p>
            <a:pPr marL="400050" algn="just">
              <a:lnSpc>
                <a:spcPct val="130000"/>
              </a:lnSpc>
              <a:buFont typeface="Courier New"/>
              <a:buChar char="o"/>
            </a:pPr>
            <a:endParaRPr lang="el-GR" sz="1400" spc="-100" dirty="0">
              <a:solidFill>
                <a:srgbClr val="595959"/>
              </a:solidFill>
              <a:cs typeface="Calibri"/>
            </a:endParaRPr>
          </a:p>
          <a:p>
            <a:pPr algn="just">
              <a:lnSpc>
                <a:spcPct val="130000"/>
              </a:lnSpc>
              <a:buFont typeface="Courier New"/>
              <a:buChar char="o"/>
            </a:pPr>
            <a:endParaRPr lang="el-GR" sz="2000" dirty="0" smtClean="0">
              <a:solidFill>
                <a:srgbClr val="595959"/>
              </a:solidFill>
            </a:endParaRPr>
          </a:p>
          <a:p>
            <a:pPr algn="just">
              <a:lnSpc>
                <a:spcPct val="130000"/>
              </a:lnSpc>
              <a:buFont typeface="Courier New"/>
              <a:buChar char="o"/>
            </a:pPr>
            <a:endParaRPr lang="en-US" sz="2000" dirty="0">
              <a:solidFill>
                <a:srgbClr val="595959"/>
              </a:solidFill>
            </a:endParaRPr>
          </a:p>
          <a:p>
            <a:pPr algn="just">
              <a:lnSpc>
                <a:spcPct val="130000"/>
              </a:lnSpc>
              <a:buFont typeface="Courier New"/>
              <a:buChar char="o"/>
            </a:pPr>
            <a:endParaRPr lang="en-US" sz="2000" i="1" dirty="0">
              <a:solidFill>
                <a:srgbClr val="595959"/>
              </a:solidFill>
            </a:endParaRPr>
          </a:p>
        </p:txBody>
      </p:sp>
      <p:cxnSp>
        <p:nvCxnSpPr>
          <p:cNvPr id="5" name="Straight Connector 4"/>
          <p:cNvCxnSpPr/>
          <p:nvPr/>
        </p:nvCxnSpPr>
        <p:spPr>
          <a:xfrm flipV="1">
            <a:off x="457200" y="1173611"/>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57200" y="1214585"/>
            <a:ext cx="4542936" cy="400110"/>
          </a:xfrm>
          <a:prstGeom prst="rect">
            <a:avLst/>
          </a:prstGeom>
          <a:noFill/>
        </p:spPr>
        <p:txBody>
          <a:bodyPr wrap="square" rtlCol="0">
            <a:spAutoFit/>
          </a:bodyPr>
          <a:lstStyle/>
          <a:p>
            <a:r>
              <a:rPr lang="el-GR" sz="2000" spc="-100" dirty="0" smtClean="0">
                <a:solidFill>
                  <a:srgbClr val="595959"/>
                </a:solidFill>
              </a:rPr>
              <a:t>Πλεονεκτήματα </a:t>
            </a:r>
            <a:r>
              <a:rPr lang="en-US" sz="2000" spc="-100" dirty="0" smtClean="0">
                <a:solidFill>
                  <a:srgbClr val="595959"/>
                </a:solidFill>
              </a:rPr>
              <a:t>USPIOs </a:t>
            </a:r>
            <a:r>
              <a:rPr lang="en-US" sz="2000" spc="-100" dirty="0" err="1" smtClean="0">
                <a:solidFill>
                  <a:srgbClr val="595959"/>
                </a:solidFill>
              </a:rPr>
              <a:t>vs</a:t>
            </a:r>
            <a:r>
              <a:rPr lang="en-US" sz="2000" spc="-100" dirty="0" smtClean="0">
                <a:solidFill>
                  <a:srgbClr val="595959"/>
                </a:solidFill>
              </a:rPr>
              <a:t> </a:t>
            </a:r>
            <a:r>
              <a:rPr lang="en-US" sz="2000" spc="-100" dirty="0" err="1" smtClean="0">
                <a:solidFill>
                  <a:srgbClr val="595959"/>
                </a:solidFill>
              </a:rPr>
              <a:t>GdBCA</a:t>
            </a:r>
            <a:endParaRPr lang="en-US" sz="2000" spc="-100" dirty="0">
              <a:solidFill>
                <a:srgbClr val="595959"/>
              </a:solidFill>
            </a:endParaRPr>
          </a:p>
        </p:txBody>
      </p:sp>
      <p:sp>
        <p:nvSpPr>
          <p:cNvPr id="6" name="Slide Number Placeholder 5"/>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11805609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878"/>
            <a:ext cx="8229600" cy="1143000"/>
          </a:xfrm>
        </p:spPr>
        <p:txBody>
          <a:bodyPr>
            <a:normAutofit/>
          </a:bodyPr>
          <a:lstStyle/>
          <a:p>
            <a:pPr algn="l"/>
            <a:r>
              <a:rPr lang="el-GR" sz="2400" dirty="0" smtClean="0">
                <a:solidFill>
                  <a:schemeClr val="accent5">
                    <a:lumMod val="50000"/>
                  </a:schemeClr>
                </a:solidFill>
              </a:rPr>
              <a:t>Διάγνωση</a:t>
            </a:r>
            <a:r>
              <a:rPr lang="en-US" sz="2400" dirty="0">
                <a:solidFill>
                  <a:schemeClr val="tx1">
                    <a:lumMod val="65000"/>
                    <a:lumOff val="35000"/>
                  </a:schemeClr>
                </a:solidFill>
              </a:rPr>
              <a:t>:</a:t>
            </a:r>
            <a:r>
              <a:rPr lang="el-GR" sz="2400" dirty="0" smtClean="0">
                <a:solidFill>
                  <a:schemeClr val="tx1">
                    <a:lumMod val="65000"/>
                    <a:lumOff val="35000"/>
                  </a:schemeClr>
                </a:solidFill>
              </a:rPr>
              <a:t> </a:t>
            </a:r>
            <a:r>
              <a:rPr lang="el-GR" sz="2400" dirty="0">
                <a:solidFill>
                  <a:schemeClr val="accent5">
                    <a:lumMod val="75000"/>
                  </a:schemeClr>
                </a:solidFill>
              </a:rPr>
              <a:t>Ο</a:t>
            </a:r>
            <a:r>
              <a:rPr lang="el-GR" sz="2400" dirty="0" smtClean="0">
                <a:solidFill>
                  <a:schemeClr val="accent5">
                    <a:lumMod val="75000"/>
                  </a:schemeClr>
                </a:solidFill>
              </a:rPr>
              <a:t>πτική απεικόνιση</a:t>
            </a:r>
            <a:endParaRPr lang="en-US" sz="2600" dirty="0">
              <a:solidFill>
                <a:schemeClr val="accent5">
                  <a:lumMod val="60000"/>
                  <a:lumOff val="40000"/>
                </a:schemeClr>
              </a:solidFill>
            </a:endParaRPr>
          </a:p>
        </p:txBody>
      </p:sp>
      <p:sp>
        <p:nvSpPr>
          <p:cNvPr id="3" name="Content Placeholder 2"/>
          <p:cNvSpPr>
            <a:spLocks noGrp="1"/>
          </p:cNvSpPr>
          <p:nvPr>
            <p:ph idx="1"/>
          </p:nvPr>
        </p:nvSpPr>
        <p:spPr>
          <a:xfrm>
            <a:off x="457201" y="4689213"/>
            <a:ext cx="8229599" cy="1822197"/>
          </a:xfrm>
        </p:spPr>
        <p:txBody>
          <a:bodyPr>
            <a:normAutofit/>
          </a:bodyPr>
          <a:lstStyle/>
          <a:p>
            <a:pPr algn="just">
              <a:lnSpc>
                <a:spcPct val="114000"/>
              </a:lnSpc>
              <a:buFont typeface="Courier New"/>
              <a:buChar char="o"/>
            </a:pPr>
            <a:r>
              <a:rPr lang="el-GR" sz="2000" spc="-100" dirty="0">
                <a:solidFill>
                  <a:srgbClr val="595959"/>
                </a:solidFill>
              </a:rPr>
              <a:t>Υψηλή οπτική ευαισθησία των νανοσωματιδίων στο κοντινό υπέρυθρο (</a:t>
            </a:r>
            <a:r>
              <a:rPr lang="en-US" sz="2000" spc="-100" dirty="0">
                <a:solidFill>
                  <a:srgbClr val="595959"/>
                </a:solidFill>
              </a:rPr>
              <a:t>NIR) </a:t>
            </a:r>
            <a:r>
              <a:rPr lang="el-GR" sz="2000" spc="-100" dirty="0">
                <a:solidFill>
                  <a:srgbClr val="595959"/>
                </a:solidFill>
              </a:rPr>
              <a:t>και στο ορατό (</a:t>
            </a:r>
            <a:r>
              <a:rPr lang="en-US" sz="2000" spc="-100" dirty="0">
                <a:solidFill>
                  <a:srgbClr val="595959"/>
                </a:solidFill>
              </a:rPr>
              <a:t>VIS) </a:t>
            </a:r>
            <a:r>
              <a:rPr lang="el-GR" sz="2000" spc="-100" dirty="0">
                <a:solidFill>
                  <a:srgbClr val="595959"/>
                </a:solidFill>
              </a:rPr>
              <a:t>μέσω της απορρόφησης ή σκέδασης</a:t>
            </a:r>
            <a:r>
              <a:rPr lang="en-US" sz="2000" spc="-100" dirty="0">
                <a:solidFill>
                  <a:srgbClr val="595959"/>
                </a:solidFill>
              </a:rPr>
              <a:t> </a:t>
            </a:r>
            <a:endParaRPr lang="el-GR" sz="2000" spc="-100" dirty="0">
              <a:solidFill>
                <a:srgbClr val="595959"/>
              </a:solidFill>
            </a:endParaRPr>
          </a:p>
          <a:p>
            <a:pPr algn="just">
              <a:lnSpc>
                <a:spcPct val="114000"/>
              </a:lnSpc>
              <a:buFont typeface="Courier New"/>
              <a:buChar char="o"/>
            </a:pPr>
            <a:endParaRPr lang="en-US" sz="1200" spc="-100" dirty="0">
              <a:solidFill>
                <a:srgbClr val="595959"/>
              </a:solidFill>
            </a:endParaRPr>
          </a:p>
          <a:p>
            <a:pPr algn="just">
              <a:lnSpc>
                <a:spcPct val="114000"/>
              </a:lnSpc>
              <a:buFont typeface="Courier New"/>
              <a:buChar char="o"/>
            </a:pPr>
            <a:r>
              <a:rPr lang="el-GR" sz="2000" spc="-100" dirty="0">
                <a:solidFill>
                  <a:srgbClr val="595959"/>
                </a:solidFill>
              </a:rPr>
              <a:t>Ιδανικά σκιαγραφικά μέσα αντίθεσης (</a:t>
            </a:r>
            <a:r>
              <a:rPr lang="en-US" sz="2000" spc="-100" dirty="0">
                <a:solidFill>
                  <a:srgbClr val="595959"/>
                </a:solidFill>
              </a:rPr>
              <a:t>contrast agents)</a:t>
            </a:r>
            <a:endParaRPr lang="el-GR" sz="2000" spc="-100" dirty="0">
              <a:solidFill>
                <a:srgbClr val="595959"/>
              </a:solidFill>
            </a:endParaRPr>
          </a:p>
          <a:p>
            <a:pPr marL="400050" algn="just">
              <a:buFont typeface="Courier New"/>
              <a:buChar char="o"/>
            </a:pPr>
            <a:endParaRPr lang="el-GR" sz="1400" spc="-100" dirty="0">
              <a:solidFill>
                <a:srgbClr val="595959"/>
              </a:solidFill>
              <a:cs typeface="Calibri"/>
            </a:endParaRPr>
          </a:p>
          <a:p>
            <a:pPr algn="just">
              <a:buFont typeface="Courier New"/>
              <a:buChar char="o"/>
            </a:pPr>
            <a:endParaRPr lang="el-GR" sz="2000" dirty="0" smtClean="0">
              <a:solidFill>
                <a:srgbClr val="595959"/>
              </a:solidFill>
            </a:endParaRP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a:off x="457200" y="1214585"/>
            <a:ext cx="8229600" cy="0"/>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6" name="Picture 2" descr="Αποτέλεσμα εικόνας για gold nanoparticles, plasmon resonance"/>
          <p:cNvPicPr>
            <a:picLocks noChangeAspect="1" noChangeArrowheads="1"/>
          </p:cNvPicPr>
          <p:nvPr/>
        </p:nvPicPr>
        <p:blipFill>
          <a:blip r:embed="rId2"/>
          <a:srcRect/>
          <a:stretch>
            <a:fillRect/>
          </a:stretch>
        </p:blipFill>
        <p:spPr bwMode="auto">
          <a:xfrm>
            <a:off x="1984850" y="1741540"/>
            <a:ext cx="4995636" cy="2714644"/>
          </a:xfrm>
          <a:prstGeom prst="rect">
            <a:avLst/>
          </a:prstGeom>
          <a:noFill/>
        </p:spPr>
      </p:pic>
      <p:sp>
        <p:nvSpPr>
          <p:cNvPr id="4" name="Slide Number Placeholder 3"/>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25</a:t>
            </a:fld>
            <a:endParaRPr lang="en-US">
              <a:solidFill>
                <a:prstClr val="black">
                  <a:tint val="75000"/>
                </a:prstClr>
              </a:solidFill>
              <a:latin typeface="Calibri"/>
            </a:endParaRPr>
          </a:p>
        </p:txBody>
      </p:sp>
    </p:spTree>
    <p:extLst>
      <p:ext uri="{BB962C8B-B14F-4D97-AF65-F5344CB8AC3E}">
        <p14:creationId xmlns:p14="http://schemas.microsoft.com/office/powerpoint/2010/main" val="4019429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0"/>
            <a:ext cx="8229600" cy="1143000"/>
          </a:xfrm>
        </p:spPr>
        <p:txBody>
          <a:bodyPr>
            <a:normAutofit/>
          </a:bodyPr>
          <a:lstStyle/>
          <a:p>
            <a:pPr algn="l"/>
            <a:r>
              <a:rPr lang="el-GR" sz="2400" dirty="0" smtClean="0">
                <a:solidFill>
                  <a:schemeClr val="accent5">
                    <a:lumMod val="50000"/>
                  </a:schemeClr>
                </a:solidFill>
              </a:rPr>
              <a:t>Διάγνωση</a:t>
            </a:r>
            <a:r>
              <a:rPr lang="en-US" sz="2400" dirty="0">
                <a:solidFill>
                  <a:schemeClr val="tx1">
                    <a:lumMod val="65000"/>
                    <a:lumOff val="35000"/>
                  </a:schemeClr>
                </a:solidFill>
              </a:rPr>
              <a:t>:</a:t>
            </a:r>
            <a:r>
              <a:rPr lang="el-GR" sz="2400" dirty="0" smtClean="0">
                <a:solidFill>
                  <a:schemeClr val="tx1">
                    <a:lumMod val="65000"/>
                    <a:lumOff val="35000"/>
                  </a:schemeClr>
                </a:solidFill>
              </a:rPr>
              <a:t> </a:t>
            </a:r>
            <a:r>
              <a:rPr lang="el-GR" sz="2400" dirty="0" smtClean="0">
                <a:solidFill>
                  <a:schemeClr val="accent5">
                    <a:lumMod val="75000"/>
                  </a:schemeClr>
                </a:solidFill>
              </a:rPr>
              <a:t>Φωτοακουστική απεικόνιση</a:t>
            </a:r>
            <a:endParaRPr lang="en-US" sz="2600" dirty="0">
              <a:solidFill>
                <a:schemeClr val="accent5">
                  <a:lumMod val="60000"/>
                  <a:lumOff val="40000"/>
                </a:schemeClr>
              </a:solidFill>
            </a:endParaRPr>
          </a:p>
        </p:txBody>
      </p:sp>
      <p:cxnSp>
        <p:nvCxnSpPr>
          <p:cNvPr id="5" name="Straight Connector 4"/>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2" descr="An external file that holds a picture, illustration, etc.&#10;Object name is nihms167537f2.jpg"/>
          <p:cNvPicPr>
            <a:picLocks noChangeAspect="1" noChangeArrowheads="1"/>
          </p:cNvPicPr>
          <p:nvPr/>
        </p:nvPicPr>
        <p:blipFill>
          <a:blip r:embed="rId2"/>
          <a:srcRect/>
          <a:stretch>
            <a:fillRect/>
          </a:stretch>
        </p:blipFill>
        <p:spPr bwMode="auto">
          <a:xfrm>
            <a:off x="214283" y="1929258"/>
            <a:ext cx="4786345" cy="3386909"/>
          </a:xfrm>
          <a:prstGeom prst="rect">
            <a:avLst/>
          </a:prstGeom>
          <a:noFill/>
        </p:spPr>
      </p:pic>
      <p:pic>
        <p:nvPicPr>
          <p:cNvPr id="8" name="Picture 7" descr="Picture1.jpg"/>
          <p:cNvPicPr>
            <a:picLocks noChangeAspect="1"/>
          </p:cNvPicPr>
          <p:nvPr/>
        </p:nvPicPr>
        <p:blipFill>
          <a:blip r:embed="rId3"/>
          <a:stretch>
            <a:fillRect/>
          </a:stretch>
        </p:blipFill>
        <p:spPr>
          <a:xfrm>
            <a:off x="5075197" y="2286448"/>
            <a:ext cx="4068803" cy="1500198"/>
          </a:xfrm>
          <a:prstGeom prst="rect">
            <a:avLst/>
          </a:prstGeom>
        </p:spPr>
      </p:pic>
      <p:cxnSp>
        <p:nvCxnSpPr>
          <p:cNvPr id="9" name="Straight Arrow Connector 8"/>
          <p:cNvCxnSpPr/>
          <p:nvPr/>
        </p:nvCxnSpPr>
        <p:spPr>
          <a:xfrm>
            <a:off x="4143372" y="2715076"/>
            <a:ext cx="100013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75197" y="3780940"/>
            <a:ext cx="3778162" cy="1209562"/>
          </a:xfrm>
          <a:prstGeom prst="rect">
            <a:avLst/>
          </a:prstGeom>
        </p:spPr>
        <p:txBody>
          <a:bodyPr wrap="square">
            <a:spAutoFit/>
          </a:bodyPr>
          <a:lstStyle/>
          <a:p>
            <a:pPr algn="just">
              <a:lnSpc>
                <a:spcPct val="80000"/>
              </a:lnSpc>
            </a:pPr>
            <a:r>
              <a:rPr lang="el-GR" spc="-100" dirty="0" smtClean="0">
                <a:solidFill>
                  <a:srgbClr val="595959"/>
                </a:solidFill>
              </a:rPr>
              <a:t>Ενίσχυση του </a:t>
            </a:r>
            <a:r>
              <a:rPr lang="el-GR" spc="-100" dirty="0" err="1" smtClean="0">
                <a:solidFill>
                  <a:srgbClr val="595959"/>
                </a:solidFill>
              </a:rPr>
              <a:t>φωτοακουστικού</a:t>
            </a:r>
            <a:r>
              <a:rPr lang="el-GR" spc="-100" dirty="0" smtClean="0">
                <a:solidFill>
                  <a:srgbClr val="595959"/>
                </a:solidFill>
              </a:rPr>
              <a:t> σήματος επιδεικνύοντας με λεπτομέρεια δομές μεγάλων (</a:t>
            </a:r>
            <a:r>
              <a:rPr lang="el-GR" b="1" spc="-100" dirty="0" smtClean="0">
                <a:solidFill>
                  <a:srgbClr val="595959"/>
                </a:solidFill>
              </a:rPr>
              <a:t>πορτοκαλί</a:t>
            </a:r>
            <a:r>
              <a:rPr lang="el-GR" spc="-100" dirty="0" smtClean="0">
                <a:solidFill>
                  <a:srgbClr val="595959"/>
                </a:solidFill>
              </a:rPr>
              <a:t> πλαίσιο) και μικρών (</a:t>
            </a:r>
            <a:r>
              <a:rPr lang="el-GR" b="1" spc="-100" dirty="0" smtClean="0">
                <a:solidFill>
                  <a:srgbClr val="595959"/>
                </a:solidFill>
              </a:rPr>
              <a:t>πράσινο</a:t>
            </a:r>
            <a:r>
              <a:rPr lang="el-GR" spc="-100" dirty="0" smtClean="0">
                <a:solidFill>
                  <a:srgbClr val="595959"/>
                </a:solidFill>
              </a:rPr>
              <a:t> πλαίσιο) αγγείων σε μεγαλύτερη μεγέθυνση.</a:t>
            </a:r>
            <a:endParaRPr lang="el-GR" spc="-100" dirty="0">
              <a:solidFill>
                <a:srgbClr val="595959"/>
              </a:solidFill>
            </a:endParaRPr>
          </a:p>
        </p:txBody>
      </p:sp>
      <p:sp>
        <p:nvSpPr>
          <p:cNvPr id="11" name="Rectangle 10"/>
          <p:cNvSpPr/>
          <p:nvPr/>
        </p:nvSpPr>
        <p:spPr>
          <a:xfrm>
            <a:off x="214283" y="5286616"/>
            <a:ext cx="4786345" cy="1431161"/>
          </a:xfrm>
          <a:prstGeom prst="rect">
            <a:avLst/>
          </a:prstGeom>
        </p:spPr>
        <p:txBody>
          <a:bodyPr wrap="square">
            <a:spAutoFit/>
          </a:bodyPr>
          <a:lstStyle/>
          <a:p>
            <a:pPr algn="just">
              <a:lnSpc>
                <a:spcPct val="80000"/>
              </a:lnSpc>
            </a:pPr>
            <a:r>
              <a:rPr lang="el-GR" spc="-100" dirty="0" smtClean="0">
                <a:solidFill>
                  <a:srgbClr val="595959"/>
                </a:solidFill>
              </a:rPr>
              <a:t>Φωτοακουστικ</a:t>
            </a:r>
            <a:r>
              <a:rPr lang="el-GR" dirty="0" smtClean="0">
                <a:solidFill>
                  <a:srgbClr val="595959"/>
                </a:solidFill>
              </a:rPr>
              <a:t>ές </a:t>
            </a:r>
            <a:r>
              <a:rPr lang="el-GR" spc="-100" dirty="0" smtClean="0">
                <a:solidFill>
                  <a:srgbClr val="595959"/>
                </a:solidFill>
              </a:rPr>
              <a:t>εικόνες (</a:t>
            </a:r>
            <a:r>
              <a:rPr lang="en-US" spc="-100" dirty="0" smtClean="0">
                <a:solidFill>
                  <a:srgbClr val="595959"/>
                </a:solidFill>
              </a:rPr>
              <a:t>A</a:t>
            </a:r>
            <a:r>
              <a:rPr lang="el-GR" spc="-100" dirty="0" smtClean="0">
                <a:solidFill>
                  <a:srgbClr val="595959"/>
                </a:solidFill>
              </a:rPr>
              <a:t>)</a:t>
            </a:r>
            <a:r>
              <a:rPr lang="en-US" spc="-100" dirty="0" smtClean="0">
                <a:solidFill>
                  <a:srgbClr val="595959"/>
                </a:solidFill>
              </a:rPr>
              <a:t> </a:t>
            </a:r>
            <a:r>
              <a:rPr lang="el-GR" spc="-100" dirty="0" smtClean="0">
                <a:solidFill>
                  <a:srgbClr val="595959"/>
                </a:solidFill>
              </a:rPr>
              <a:t>πριν</a:t>
            </a:r>
            <a:r>
              <a:rPr lang="en-US" spc="-100" dirty="0" smtClean="0">
                <a:solidFill>
                  <a:srgbClr val="595959"/>
                </a:solidFill>
              </a:rPr>
              <a:t> (</a:t>
            </a:r>
            <a:r>
              <a:rPr lang="en-US" spc="-100" dirty="0">
                <a:solidFill>
                  <a:srgbClr val="595959"/>
                </a:solidFill>
              </a:rPr>
              <a:t>B</a:t>
            </a:r>
            <a:r>
              <a:rPr lang="en-US" spc="-100" dirty="0" smtClean="0">
                <a:solidFill>
                  <a:srgbClr val="595959"/>
                </a:solidFill>
              </a:rPr>
              <a:t>)</a:t>
            </a:r>
            <a:r>
              <a:rPr lang="el-GR" spc="-100" dirty="0" smtClean="0">
                <a:solidFill>
                  <a:srgbClr val="595959"/>
                </a:solidFill>
              </a:rPr>
              <a:t> 5 </a:t>
            </a:r>
            <a:r>
              <a:rPr lang="en-US" spc="-100" dirty="0" smtClean="0">
                <a:solidFill>
                  <a:srgbClr val="595959"/>
                </a:solidFill>
              </a:rPr>
              <a:t>min, (C) 2 h </a:t>
            </a:r>
            <a:r>
              <a:rPr lang="el-GR" spc="-100" dirty="0" smtClean="0">
                <a:solidFill>
                  <a:srgbClr val="595959"/>
                </a:solidFill>
              </a:rPr>
              <a:t>μετά την </a:t>
            </a:r>
            <a:r>
              <a:rPr lang="en-US" spc="-100" dirty="0" smtClean="0">
                <a:solidFill>
                  <a:srgbClr val="595959"/>
                </a:solidFill>
              </a:rPr>
              <a:t> </a:t>
            </a:r>
            <a:r>
              <a:rPr lang="el-GR" spc="-100" dirty="0" smtClean="0">
                <a:solidFill>
                  <a:srgbClr val="595959"/>
                </a:solidFill>
              </a:rPr>
              <a:t>ενδοφλέβια χορήγηση των </a:t>
            </a:r>
            <a:r>
              <a:rPr lang="en-US" spc="-100" dirty="0" smtClean="0">
                <a:solidFill>
                  <a:srgbClr val="595959"/>
                </a:solidFill>
              </a:rPr>
              <a:t>PEG-</a:t>
            </a:r>
            <a:r>
              <a:rPr lang="en-US" spc="-100" dirty="0" err="1" smtClean="0">
                <a:solidFill>
                  <a:srgbClr val="595959"/>
                </a:solidFill>
              </a:rPr>
              <a:t>AuNS</a:t>
            </a:r>
            <a:r>
              <a:rPr lang="en-US" spc="-100" dirty="0" smtClean="0">
                <a:solidFill>
                  <a:srgbClr val="595959"/>
                </a:solidFill>
              </a:rPr>
              <a:t>.</a:t>
            </a:r>
            <a:r>
              <a:rPr lang="el-GR" spc="-100" dirty="0" smtClean="0">
                <a:solidFill>
                  <a:srgbClr val="595959"/>
                </a:solidFill>
              </a:rPr>
              <a:t> (</a:t>
            </a:r>
            <a:r>
              <a:rPr lang="en-US" spc="-100" dirty="0" smtClean="0">
                <a:solidFill>
                  <a:srgbClr val="595959"/>
                </a:solidFill>
              </a:rPr>
              <a:t>D</a:t>
            </a:r>
            <a:r>
              <a:rPr lang="el-GR" spc="-100" dirty="0" smtClean="0">
                <a:solidFill>
                  <a:srgbClr val="595959"/>
                </a:solidFill>
              </a:rPr>
              <a:t>) και (</a:t>
            </a:r>
            <a:r>
              <a:rPr lang="en-US" spc="-100" dirty="0" smtClean="0">
                <a:solidFill>
                  <a:srgbClr val="595959"/>
                </a:solidFill>
              </a:rPr>
              <a:t>E</a:t>
            </a:r>
            <a:r>
              <a:rPr lang="el-GR" spc="-100" dirty="0" smtClean="0">
                <a:solidFill>
                  <a:srgbClr val="595959"/>
                </a:solidFill>
              </a:rPr>
              <a:t>) Διαφορικές εικόνες που προκύπτουν από την αφαίρεση της </a:t>
            </a:r>
            <a:r>
              <a:rPr lang="en-US" spc="-100" dirty="0" smtClean="0">
                <a:solidFill>
                  <a:srgbClr val="595959"/>
                </a:solidFill>
              </a:rPr>
              <a:t> </a:t>
            </a:r>
            <a:r>
              <a:rPr lang="el-GR" spc="-100" dirty="0" smtClean="0">
                <a:solidFill>
                  <a:srgbClr val="595959"/>
                </a:solidFill>
              </a:rPr>
              <a:t>εικόνας Β- εικόνα Α και (Ε)</a:t>
            </a:r>
            <a:r>
              <a:rPr lang="en-US" spc="-100" dirty="0" smtClean="0">
                <a:solidFill>
                  <a:srgbClr val="595959"/>
                </a:solidFill>
              </a:rPr>
              <a:t> </a:t>
            </a:r>
            <a:r>
              <a:rPr lang="el-GR" spc="-100" dirty="0" smtClean="0">
                <a:solidFill>
                  <a:srgbClr val="595959"/>
                </a:solidFill>
              </a:rPr>
              <a:t>Εικόνα </a:t>
            </a:r>
            <a:r>
              <a:rPr lang="en-US" spc="-100" dirty="0" smtClean="0">
                <a:solidFill>
                  <a:srgbClr val="595959"/>
                </a:solidFill>
              </a:rPr>
              <a:t>C</a:t>
            </a:r>
            <a:r>
              <a:rPr lang="el-GR" spc="-100" dirty="0" smtClean="0">
                <a:solidFill>
                  <a:srgbClr val="595959"/>
                </a:solidFill>
              </a:rPr>
              <a:t>- εικόνα Α (</a:t>
            </a:r>
            <a:r>
              <a:rPr lang="en-US" spc="-100" dirty="0" smtClean="0">
                <a:solidFill>
                  <a:srgbClr val="595959"/>
                </a:solidFill>
              </a:rPr>
              <a:t>F) </a:t>
            </a:r>
            <a:r>
              <a:rPr lang="el-GR" spc="-100" dirty="0" smtClean="0">
                <a:solidFill>
                  <a:srgbClr val="595959"/>
                </a:solidFill>
              </a:rPr>
              <a:t>Φωτογραφία ανοιχτού εγκεφάλου ποντικιού. Μπάρα</a:t>
            </a:r>
            <a:r>
              <a:rPr lang="en-US" spc="-100" dirty="0" smtClean="0">
                <a:solidFill>
                  <a:srgbClr val="595959"/>
                </a:solidFill>
              </a:rPr>
              <a:t>=</a:t>
            </a:r>
            <a:r>
              <a:rPr lang="el-GR" spc="-100" dirty="0" smtClean="0">
                <a:solidFill>
                  <a:srgbClr val="595959"/>
                </a:solidFill>
              </a:rPr>
              <a:t> 2</a:t>
            </a:r>
            <a:r>
              <a:rPr lang="en-US" spc="-100" dirty="0" smtClean="0">
                <a:solidFill>
                  <a:srgbClr val="595959"/>
                </a:solidFill>
              </a:rPr>
              <a:t>mm</a:t>
            </a:r>
            <a:r>
              <a:rPr lang="el-GR" spc="-100" dirty="0" smtClean="0">
                <a:solidFill>
                  <a:srgbClr val="595959"/>
                </a:solidFill>
              </a:rPr>
              <a:t>. </a:t>
            </a:r>
            <a:endParaRPr lang="el-GR" spc="-100" dirty="0">
              <a:solidFill>
                <a:srgbClr val="595959"/>
              </a:solidFill>
            </a:endParaRPr>
          </a:p>
        </p:txBody>
      </p:sp>
      <p:sp>
        <p:nvSpPr>
          <p:cNvPr id="13" name="Rectangle 12"/>
          <p:cNvSpPr/>
          <p:nvPr/>
        </p:nvSpPr>
        <p:spPr>
          <a:xfrm>
            <a:off x="457200" y="1214764"/>
            <a:ext cx="8265371" cy="646331"/>
          </a:xfrm>
          <a:prstGeom prst="rect">
            <a:avLst/>
          </a:prstGeom>
        </p:spPr>
        <p:txBody>
          <a:bodyPr wrap="square">
            <a:spAutoFit/>
          </a:bodyPr>
          <a:lstStyle/>
          <a:p>
            <a:pPr algn="just"/>
            <a:r>
              <a:rPr lang="el-GR" spc="-100" dirty="0" smtClean="0">
                <a:solidFill>
                  <a:srgbClr val="595959"/>
                </a:solidFill>
              </a:rPr>
              <a:t>Μη επεμβατική </a:t>
            </a:r>
            <a:r>
              <a:rPr lang="el-GR" spc="-100" dirty="0" err="1" smtClean="0">
                <a:solidFill>
                  <a:srgbClr val="595959"/>
                </a:solidFill>
              </a:rPr>
              <a:t>φωτοακουστική</a:t>
            </a:r>
            <a:r>
              <a:rPr lang="el-GR" spc="-100" dirty="0" smtClean="0">
                <a:solidFill>
                  <a:srgbClr val="595959"/>
                </a:solidFill>
              </a:rPr>
              <a:t> απεικόνιση </a:t>
            </a:r>
            <a:r>
              <a:rPr lang="en-US" i="1" spc="-100" dirty="0" smtClean="0">
                <a:solidFill>
                  <a:srgbClr val="595959"/>
                </a:solidFill>
              </a:rPr>
              <a:t>in vivo </a:t>
            </a:r>
            <a:r>
              <a:rPr lang="el-GR" spc="-100" dirty="0" smtClean="0">
                <a:solidFill>
                  <a:srgbClr val="595959"/>
                </a:solidFill>
              </a:rPr>
              <a:t>του εγκεφάλου ενός ποντικιού μέσω της έγχυσης </a:t>
            </a:r>
            <a:r>
              <a:rPr lang="en-US" spc="-100" dirty="0" smtClean="0">
                <a:solidFill>
                  <a:srgbClr val="595959"/>
                </a:solidFill>
              </a:rPr>
              <a:t>PEG-</a:t>
            </a:r>
            <a:r>
              <a:rPr lang="en-US" spc="-100" dirty="0" err="1" smtClean="0">
                <a:solidFill>
                  <a:srgbClr val="595959"/>
                </a:solidFill>
              </a:rPr>
              <a:t>AuNS</a:t>
            </a:r>
            <a:r>
              <a:rPr lang="en-US" spc="-100" dirty="0" smtClean="0">
                <a:solidFill>
                  <a:srgbClr val="595959"/>
                </a:solidFill>
              </a:rPr>
              <a:t> </a:t>
            </a:r>
            <a:r>
              <a:rPr lang="el-GR" spc="-100" dirty="0" smtClean="0">
                <a:solidFill>
                  <a:srgbClr val="595959"/>
                </a:solidFill>
              </a:rPr>
              <a:t>και ακτινοβόλησης με </a:t>
            </a:r>
            <a:r>
              <a:rPr lang="en-US" spc="-100" dirty="0" smtClean="0">
                <a:solidFill>
                  <a:srgbClr val="595959"/>
                </a:solidFill>
              </a:rPr>
              <a:t>NIR laser (</a:t>
            </a:r>
            <a:r>
              <a:rPr lang="el-GR" spc="-100" dirty="0">
                <a:solidFill>
                  <a:srgbClr val="595959"/>
                </a:solidFill>
              </a:rPr>
              <a:t>λ</a:t>
            </a:r>
            <a:r>
              <a:rPr lang="el-GR" spc="-100" dirty="0" smtClean="0">
                <a:solidFill>
                  <a:srgbClr val="595959"/>
                </a:solidFill>
              </a:rPr>
              <a:t>=800 </a:t>
            </a:r>
            <a:r>
              <a:rPr lang="en-US" spc="-100" dirty="0" smtClean="0">
                <a:solidFill>
                  <a:srgbClr val="595959"/>
                </a:solidFill>
              </a:rPr>
              <a:t>nm). </a:t>
            </a:r>
            <a:endParaRPr lang="el-GR" spc="-100" dirty="0">
              <a:solidFill>
                <a:srgbClr val="595959"/>
              </a:solidFill>
            </a:endParaRPr>
          </a:p>
        </p:txBody>
      </p:sp>
      <p:sp>
        <p:nvSpPr>
          <p:cNvPr id="3" name="Slide Number Placeholder 2"/>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spTree>
    <p:extLst>
      <p:ext uri="{BB962C8B-B14F-4D97-AF65-F5344CB8AC3E}">
        <p14:creationId xmlns:p14="http://schemas.microsoft.com/office/powerpoint/2010/main" val="36352590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0"/>
            <a:ext cx="8229600" cy="1143000"/>
          </a:xfrm>
        </p:spPr>
        <p:txBody>
          <a:bodyPr>
            <a:normAutofit/>
          </a:bodyPr>
          <a:lstStyle/>
          <a:p>
            <a:pPr algn="l"/>
            <a:r>
              <a:rPr lang="el-GR" sz="2400" dirty="0" smtClean="0">
                <a:solidFill>
                  <a:schemeClr val="accent5">
                    <a:lumMod val="50000"/>
                  </a:schemeClr>
                </a:solidFill>
              </a:rPr>
              <a:t>Διάγνωση</a:t>
            </a:r>
            <a:r>
              <a:rPr lang="en-US" sz="2400" dirty="0">
                <a:solidFill>
                  <a:schemeClr val="tx1">
                    <a:lumMod val="65000"/>
                    <a:lumOff val="35000"/>
                  </a:schemeClr>
                </a:solidFill>
              </a:rPr>
              <a:t>:</a:t>
            </a:r>
            <a:r>
              <a:rPr lang="el-GR" sz="2400" dirty="0" smtClean="0">
                <a:solidFill>
                  <a:schemeClr val="tx1">
                    <a:lumMod val="65000"/>
                    <a:lumOff val="35000"/>
                  </a:schemeClr>
                </a:solidFill>
              </a:rPr>
              <a:t> </a:t>
            </a:r>
            <a:r>
              <a:rPr lang="el-GR" sz="2400" dirty="0" smtClean="0">
                <a:solidFill>
                  <a:schemeClr val="accent5">
                    <a:lumMod val="75000"/>
                  </a:schemeClr>
                </a:solidFill>
              </a:rPr>
              <a:t>Φωτοακουστική απεικόνιση</a:t>
            </a:r>
            <a:endParaRPr lang="en-US" sz="2600" dirty="0">
              <a:solidFill>
                <a:schemeClr val="accent5">
                  <a:lumMod val="60000"/>
                  <a:lumOff val="40000"/>
                </a:schemeClr>
              </a:solidFill>
            </a:endParaRPr>
          </a:p>
        </p:txBody>
      </p:sp>
      <p:cxnSp>
        <p:nvCxnSpPr>
          <p:cNvPr id="5" name="Straight Connector 4"/>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822818" y="4996971"/>
            <a:ext cx="3863981" cy="1200329"/>
          </a:xfrm>
          <a:prstGeom prst="rect">
            <a:avLst/>
          </a:prstGeom>
        </p:spPr>
        <p:txBody>
          <a:bodyPr wrap="square">
            <a:spAutoFit/>
          </a:bodyPr>
          <a:lstStyle/>
          <a:p>
            <a:pPr lvl="0" algn="just" defTabSz="914400" fontAlgn="base">
              <a:spcBef>
                <a:spcPct val="0"/>
              </a:spcBef>
              <a:spcAft>
                <a:spcPct val="0"/>
              </a:spcAft>
            </a:pPr>
            <a:r>
              <a:rPr lang="el-GR" spc="-100" dirty="0">
                <a:solidFill>
                  <a:srgbClr val="FF0000"/>
                </a:solidFill>
                <a:latin typeface="+mj-lt"/>
                <a:ea typeface="MS Gothic" pitchFamily="49" charset="-128"/>
                <a:cs typeface="Times New Roman" pitchFamily="18" charset="0"/>
              </a:rPr>
              <a:t>Υπέρθεση</a:t>
            </a:r>
            <a:r>
              <a:rPr lang="el-GR" spc="-100" dirty="0">
                <a:solidFill>
                  <a:srgbClr val="404040"/>
                </a:solidFill>
                <a:latin typeface="+mj-lt"/>
                <a:ea typeface="MS Gothic" pitchFamily="49" charset="-128"/>
                <a:cs typeface="Times New Roman" pitchFamily="18" charset="0"/>
              </a:rPr>
              <a:t> των εικόνων </a:t>
            </a:r>
            <a:r>
              <a:rPr lang="en-US" spc="-100" dirty="0">
                <a:solidFill>
                  <a:srgbClr val="404040"/>
                </a:solidFill>
                <a:latin typeface="+mj-lt"/>
                <a:ea typeface="MS Gothic" pitchFamily="49" charset="-128"/>
                <a:cs typeface="Times New Roman" pitchFamily="18" charset="0"/>
              </a:rPr>
              <a:t>MR</a:t>
            </a:r>
            <a:r>
              <a:rPr lang="el-GR" spc="-100" dirty="0">
                <a:solidFill>
                  <a:srgbClr val="404040"/>
                </a:solidFill>
                <a:latin typeface="+mj-lt"/>
                <a:ea typeface="MS Gothic" pitchFamily="49" charset="-128"/>
                <a:cs typeface="Times New Roman" pitchFamily="18" charset="0"/>
              </a:rPr>
              <a:t> και</a:t>
            </a:r>
            <a:r>
              <a:rPr lang="en-US" spc="-100" dirty="0">
                <a:solidFill>
                  <a:srgbClr val="404040"/>
                </a:solidFill>
                <a:latin typeface="+mj-lt"/>
                <a:ea typeface="MS Gothic" pitchFamily="49" charset="-128"/>
                <a:cs typeface="Times New Roman" pitchFamily="18" charset="0"/>
              </a:rPr>
              <a:t> PA imaging</a:t>
            </a:r>
            <a:r>
              <a:rPr lang="el-GR" spc="-100" dirty="0">
                <a:solidFill>
                  <a:srgbClr val="404040"/>
                </a:solidFill>
                <a:latin typeface="+mj-lt"/>
                <a:ea typeface="MS Gothic" pitchFamily="49" charset="-128"/>
                <a:cs typeface="Times New Roman" pitchFamily="18" charset="0"/>
              </a:rPr>
              <a:t>. </a:t>
            </a:r>
            <a:r>
              <a:rPr lang="en-US" spc="-100" dirty="0">
                <a:solidFill>
                  <a:srgbClr val="404040"/>
                </a:solidFill>
                <a:latin typeface="+mj-lt"/>
                <a:ea typeface="MS Gothic" pitchFamily="49" charset="-128"/>
                <a:cs typeface="Times New Roman" pitchFamily="18" charset="0"/>
              </a:rPr>
              <a:t> </a:t>
            </a:r>
            <a:r>
              <a:rPr lang="el-GR" spc="-100" dirty="0">
                <a:solidFill>
                  <a:srgbClr val="404040"/>
                </a:solidFill>
                <a:latin typeface="+mj-lt"/>
                <a:ea typeface="MS Gothic" pitchFamily="49" charset="-128"/>
                <a:cs typeface="Times New Roman" pitchFamily="18" charset="0"/>
              </a:rPr>
              <a:t>Υψηλή ανάλυση και ακριβής απεικόνιση των ορίων του όγκου χωρίς επεμβατικές διαδικασίες</a:t>
            </a:r>
            <a:endParaRPr lang="en-US" sz="1400" spc="-100" dirty="0">
              <a:solidFill>
                <a:srgbClr val="404040"/>
              </a:solidFill>
              <a:latin typeface="+mj-lt"/>
              <a:ea typeface="MS Gothic" pitchFamily="49" charset="-128"/>
              <a:cs typeface="Times New Roman" pitchFamily="18" charset="0"/>
            </a:endParaRPr>
          </a:p>
        </p:txBody>
      </p:sp>
      <p:sp>
        <p:nvSpPr>
          <p:cNvPr id="11" name="Rectangle 10"/>
          <p:cNvSpPr/>
          <p:nvPr/>
        </p:nvSpPr>
        <p:spPr>
          <a:xfrm>
            <a:off x="4554432" y="1834128"/>
            <a:ext cx="4298927" cy="1200329"/>
          </a:xfrm>
          <a:prstGeom prst="rect">
            <a:avLst/>
          </a:prstGeom>
        </p:spPr>
        <p:txBody>
          <a:bodyPr wrap="square">
            <a:spAutoFit/>
          </a:bodyPr>
          <a:lstStyle/>
          <a:p>
            <a:pPr lvl="0" algn="just" defTabSz="914400" fontAlgn="base">
              <a:spcBef>
                <a:spcPct val="0"/>
              </a:spcBef>
              <a:spcAft>
                <a:spcPct val="0"/>
              </a:spcAft>
            </a:pPr>
            <a:r>
              <a:rPr lang="el-GR" spc="-100" dirty="0">
                <a:solidFill>
                  <a:srgbClr val="404040"/>
                </a:solidFill>
                <a:latin typeface="+mj-lt"/>
                <a:ea typeface="MS Gothic" pitchFamily="49" charset="-128"/>
                <a:cs typeface="Times New Roman" pitchFamily="18" charset="0"/>
              </a:rPr>
              <a:t>Απεικόνιση του</a:t>
            </a:r>
            <a:r>
              <a:rPr lang="en-US" spc="-100" dirty="0">
                <a:solidFill>
                  <a:srgbClr val="404040"/>
                </a:solidFill>
                <a:latin typeface="+mj-lt"/>
                <a:ea typeface="MS Gothic" pitchFamily="49" charset="-128"/>
                <a:cs typeface="Times New Roman" pitchFamily="18" charset="0"/>
              </a:rPr>
              <a:t> </a:t>
            </a:r>
            <a:r>
              <a:rPr lang="el-GR" spc="-100" dirty="0">
                <a:solidFill>
                  <a:srgbClr val="404040"/>
                </a:solidFill>
                <a:latin typeface="+mj-lt"/>
                <a:ea typeface="MS Gothic" pitchFamily="49" charset="-128"/>
                <a:cs typeface="Times New Roman" pitchFamily="18" charset="0"/>
              </a:rPr>
              <a:t> εγκεφάλου πριν (αριστερή στήλη) και μετά (δεξιά στήλη) την έγχυση νανοσωματιδίων με τη χρήση των μεθόδων </a:t>
            </a:r>
            <a:r>
              <a:rPr lang="en-US" spc="-100" dirty="0">
                <a:solidFill>
                  <a:srgbClr val="404040"/>
                </a:solidFill>
                <a:latin typeface="+mj-lt"/>
                <a:ea typeface="MS Gothic" pitchFamily="49" charset="-128"/>
                <a:cs typeface="Times New Roman" pitchFamily="18" charset="0"/>
              </a:rPr>
              <a:t>MRI</a:t>
            </a:r>
            <a:r>
              <a:rPr lang="el-GR" spc="-100" dirty="0">
                <a:solidFill>
                  <a:srgbClr val="404040"/>
                </a:solidFill>
                <a:latin typeface="+mj-lt"/>
                <a:ea typeface="MS Gothic" pitchFamily="49" charset="-128"/>
                <a:cs typeface="Times New Roman" pitchFamily="18" charset="0"/>
              </a:rPr>
              <a:t> και</a:t>
            </a:r>
            <a:r>
              <a:rPr lang="en-US" spc="-100" dirty="0">
                <a:solidFill>
                  <a:srgbClr val="404040"/>
                </a:solidFill>
                <a:latin typeface="+mj-lt"/>
                <a:ea typeface="MS Gothic" pitchFamily="49" charset="-128"/>
                <a:cs typeface="Times New Roman" pitchFamily="18" charset="0"/>
              </a:rPr>
              <a:t> </a:t>
            </a:r>
            <a:r>
              <a:rPr lang="en-US" spc="-100" dirty="0" err="1">
                <a:solidFill>
                  <a:srgbClr val="404040"/>
                </a:solidFill>
                <a:latin typeface="+mj-lt"/>
                <a:ea typeface="MS Gothic" pitchFamily="49" charset="-128"/>
                <a:cs typeface="Times New Roman" pitchFamily="18" charset="0"/>
              </a:rPr>
              <a:t>Photoacoustic</a:t>
            </a:r>
            <a:r>
              <a:rPr lang="el-GR" spc="-100" dirty="0">
                <a:solidFill>
                  <a:srgbClr val="404040"/>
                </a:solidFill>
                <a:latin typeface="+mj-lt"/>
                <a:ea typeface="MS Gothic" pitchFamily="49" charset="-128"/>
                <a:cs typeface="Times New Roman" pitchFamily="18" charset="0"/>
              </a:rPr>
              <a:t>. </a:t>
            </a:r>
            <a:r>
              <a:rPr lang="en-US" spc="-100" dirty="0">
                <a:solidFill>
                  <a:srgbClr val="404040"/>
                </a:solidFill>
                <a:latin typeface="+mj-lt"/>
                <a:ea typeface="MS Gothic" pitchFamily="49" charset="-128"/>
                <a:cs typeface="Times New Roman" pitchFamily="18" charset="0"/>
              </a:rPr>
              <a:t> </a:t>
            </a:r>
            <a:endParaRPr lang="en-US" sz="1400" spc="-100" dirty="0">
              <a:solidFill>
                <a:srgbClr val="404040"/>
              </a:solidFill>
              <a:latin typeface="+mj-lt"/>
              <a:ea typeface="MS Gothic" pitchFamily="49" charset="-128"/>
              <a:cs typeface="Times New Roman" pitchFamily="18" charset="0"/>
            </a:endParaRPr>
          </a:p>
        </p:txBody>
      </p:sp>
      <p:pic>
        <p:nvPicPr>
          <p:cNvPr id="12" name="Picture 4"/>
          <p:cNvPicPr>
            <a:picLocks noChangeAspect="1" noChangeArrowheads="1"/>
          </p:cNvPicPr>
          <p:nvPr/>
        </p:nvPicPr>
        <p:blipFill>
          <a:blip r:embed="rId2"/>
          <a:srcRect l="41860" r="18605" b="33656"/>
          <a:stretch>
            <a:fillRect/>
          </a:stretch>
        </p:blipFill>
        <p:spPr bwMode="auto">
          <a:xfrm>
            <a:off x="697092" y="1214992"/>
            <a:ext cx="3643338" cy="3357586"/>
          </a:xfrm>
          <a:prstGeom prst="rect">
            <a:avLst/>
          </a:prstGeom>
          <a:noFill/>
          <a:ln w="9525">
            <a:noFill/>
            <a:miter lim="800000"/>
            <a:headEnd/>
            <a:tailEnd/>
          </a:ln>
          <a:effectLst/>
        </p:spPr>
      </p:pic>
      <p:pic>
        <p:nvPicPr>
          <p:cNvPr id="14" name="Picture 6" descr="MPR multimodal images of a mouse brain. (a) Magnetic resonance imaging (MRI) image, (b) PA image (green) superimposed on MRI image, and (c) Raman (red) superimposed on MRI image. Reproduced with permission from Ref. 87."/>
          <p:cNvPicPr>
            <a:picLocks noChangeAspect="1" noChangeArrowheads="1"/>
          </p:cNvPicPr>
          <p:nvPr/>
        </p:nvPicPr>
        <p:blipFill>
          <a:blip r:embed="rId3"/>
          <a:srcRect r="33296"/>
          <a:stretch>
            <a:fillRect/>
          </a:stretch>
        </p:blipFill>
        <p:spPr bwMode="auto">
          <a:xfrm>
            <a:off x="822291" y="4786892"/>
            <a:ext cx="4000528" cy="1857388"/>
          </a:xfrm>
          <a:prstGeom prst="rect">
            <a:avLst/>
          </a:prstGeom>
          <a:noFill/>
        </p:spPr>
      </p:pic>
      <p:sp>
        <p:nvSpPr>
          <p:cNvPr id="3" name="Slide Number Placeholder 2"/>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27</a:t>
            </a:fld>
            <a:endParaRPr lang="en-US">
              <a:solidFill>
                <a:prstClr val="black">
                  <a:tint val="75000"/>
                </a:prstClr>
              </a:solidFill>
              <a:latin typeface="Calibri"/>
            </a:endParaRPr>
          </a:p>
        </p:txBody>
      </p:sp>
    </p:spTree>
    <p:extLst>
      <p:ext uri="{BB962C8B-B14F-4D97-AF65-F5344CB8AC3E}">
        <p14:creationId xmlns:p14="http://schemas.microsoft.com/office/powerpoint/2010/main" val="21234585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86"/>
            <a:ext cx="8229600" cy="1143000"/>
          </a:xfrm>
        </p:spPr>
        <p:txBody>
          <a:bodyPr>
            <a:normAutofit/>
          </a:bodyPr>
          <a:lstStyle/>
          <a:p>
            <a:pPr algn="l"/>
            <a:r>
              <a:rPr lang="en-US" sz="2400" dirty="0" smtClean="0">
                <a:solidFill>
                  <a:schemeClr val="accent6">
                    <a:lumMod val="75000"/>
                  </a:schemeClr>
                </a:solidFill>
              </a:rPr>
              <a:t>Drug delivery</a:t>
            </a:r>
            <a:endParaRPr lang="en-US" sz="2400" b="1" dirty="0">
              <a:solidFill>
                <a:schemeClr val="accent6">
                  <a:lumMod val="75000"/>
                </a:schemeClr>
              </a:solidFill>
            </a:endParaRPr>
          </a:p>
        </p:txBody>
      </p:sp>
      <p:sp>
        <p:nvSpPr>
          <p:cNvPr id="3" name="Content Placeholder 2"/>
          <p:cNvSpPr>
            <a:spLocks noGrp="1"/>
          </p:cNvSpPr>
          <p:nvPr>
            <p:ph idx="1"/>
          </p:nvPr>
        </p:nvSpPr>
        <p:spPr>
          <a:xfrm>
            <a:off x="457200" y="932190"/>
            <a:ext cx="8229600" cy="5589024"/>
          </a:xfrm>
        </p:spPr>
        <p:txBody>
          <a:bodyPr>
            <a:normAutofit lnSpcReduction="10000"/>
          </a:bodyPr>
          <a:lstStyle/>
          <a:p>
            <a:pPr marL="0" lvl="1" indent="0" algn="just">
              <a:buNone/>
            </a:pPr>
            <a:endParaRPr lang="el-GR" sz="1400" spc="-100" dirty="0">
              <a:solidFill>
                <a:srgbClr val="595959"/>
              </a:solidFill>
            </a:endParaRPr>
          </a:p>
          <a:p>
            <a:pPr marL="342900" lvl="1" indent="-342900" algn="just">
              <a:buFont typeface="Courier New"/>
              <a:buChar char="o"/>
            </a:pPr>
            <a:r>
              <a:rPr lang="el-GR" sz="2200" spc="-100" dirty="0" smtClean="0">
                <a:solidFill>
                  <a:srgbClr val="595959"/>
                </a:solidFill>
              </a:rPr>
              <a:t>Μέχρι σήμερα δεν υπάρχουν αποτελεσματικές θεραπείες για πολλές από αυτές τις παθήσεις όπως είναι οι νευροεκφυλιστικές ασθένειες (</a:t>
            </a:r>
            <a:r>
              <a:rPr lang="en-US" sz="2200" spc="-100" dirty="0" smtClean="0">
                <a:solidFill>
                  <a:srgbClr val="595959"/>
                </a:solidFill>
              </a:rPr>
              <a:t>Alzheimer, Parkinson),</a:t>
            </a:r>
            <a:r>
              <a:rPr lang="el-GR" sz="2200" spc="-100" dirty="0" smtClean="0">
                <a:solidFill>
                  <a:srgbClr val="595959"/>
                </a:solidFill>
              </a:rPr>
              <a:t> οι</a:t>
            </a:r>
            <a:r>
              <a:rPr lang="en-US" sz="2200" spc="-100" dirty="0" smtClean="0">
                <a:solidFill>
                  <a:srgbClr val="595959"/>
                </a:solidFill>
              </a:rPr>
              <a:t> </a:t>
            </a:r>
            <a:r>
              <a:rPr lang="el-GR" sz="2200" spc="-100" dirty="0" smtClean="0">
                <a:solidFill>
                  <a:srgbClr val="595959"/>
                </a:solidFill>
              </a:rPr>
              <a:t>λυσοσωμικές παθήσεις, καθώς και διάφοροι τύποι καρκί</a:t>
            </a:r>
            <a:r>
              <a:rPr lang="el-GR" sz="2200" spc="-100" dirty="0">
                <a:solidFill>
                  <a:srgbClr val="595959"/>
                </a:solidFill>
              </a:rPr>
              <a:t>ν</a:t>
            </a:r>
            <a:r>
              <a:rPr lang="el-GR" sz="2200" spc="-100" dirty="0" smtClean="0">
                <a:solidFill>
                  <a:srgbClr val="595959"/>
                </a:solidFill>
              </a:rPr>
              <a:t>ων του εγκεφάλου.</a:t>
            </a:r>
            <a:endParaRPr lang="el-GR" sz="2000" spc="-100" dirty="0" smtClean="0">
              <a:solidFill>
                <a:srgbClr val="595959"/>
              </a:solidFill>
              <a:cs typeface="Calibri"/>
            </a:endParaRPr>
          </a:p>
          <a:p>
            <a:pPr marL="457200" lvl="1" indent="0" algn="just">
              <a:buNone/>
            </a:pPr>
            <a:endParaRPr lang="el-GR" sz="1200" spc="-100" dirty="0" smtClean="0">
              <a:solidFill>
                <a:srgbClr val="595959"/>
              </a:solidFill>
              <a:cs typeface="Calibri"/>
            </a:endParaRPr>
          </a:p>
          <a:p>
            <a:pPr marL="400050" algn="just">
              <a:buFont typeface="Courier New"/>
              <a:buChar char="o"/>
            </a:pPr>
            <a:r>
              <a:rPr lang="el-GR" sz="2200" spc="-100" dirty="0" smtClean="0">
                <a:solidFill>
                  <a:srgbClr val="595959"/>
                </a:solidFill>
                <a:cs typeface="Calibri"/>
              </a:rPr>
              <a:t>Το κυριότερο πρόβλημα που παρουσιάζεται στη διάγνωση και θεραπεία των νευρολογικών παθήσεων είναι </a:t>
            </a:r>
            <a:r>
              <a:rPr lang="el-GR" sz="2200" spc="-100" dirty="0" smtClean="0">
                <a:solidFill>
                  <a:srgbClr val="595959"/>
                </a:solidFill>
              </a:rPr>
              <a:t>ο </a:t>
            </a:r>
            <a:r>
              <a:rPr lang="el-GR" sz="2200" spc="-100" dirty="0">
                <a:solidFill>
                  <a:srgbClr val="595959"/>
                </a:solidFill>
              </a:rPr>
              <a:t>σημαντικός περιορισμός της μεταφορά φαρμάκων από το αίμα στον εγκέφαλο λόγω της παρουσίας του αιματοεγκεφαλικού φραγμού (ΑΕΦ). </a:t>
            </a:r>
            <a:endParaRPr lang="en-US" sz="2200" spc="-100" dirty="0">
              <a:solidFill>
                <a:srgbClr val="595959"/>
              </a:solidFill>
            </a:endParaRPr>
          </a:p>
          <a:p>
            <a:pPr algn="just">
              <a:buFont typeface="Courier New"/>
              <a:buChar char="o"/>
            </a:pPr>
            <a:endParaRPr lang="el-GR" sz="1200" dirty="0" smtClean="0">
              <a:solidFill>
                <a:srgbClr val="595959"/>
              </a:solidFill>
            </a:endParaRPr>
          </a:p>
          <a:p>
            <a:pPr marL="342900" lvl="1" indent="-342900" algn="just">
              <a:buFont typeface="Courier New"/>
              <a:buChar char="o"/>
            </a:pPr>
            <a:r>
              <a:rPr lang="el-GR" sz="2200" spc="-100" dirty="0">
                <a:solidFill>
                  <a:srgbClr val="595959"/>
                </a:solidFill>
              </a:rPr>
              <a:t>Σχεδόν όλα τα </a:t>
            </a:r>
            <a:r>
              <a:rPr lang="el-GR" sz="2200" spc="-100" dirty="0" smtClean="0">
                <a:solidFill>
                  <a:srgbClr val="595959"/>
                </a:solidFill>
              </a:rPr>
              <a:t>μακρομοριακά </a:t>
            </a:r>
            <a:r>
              <a:rPr lang="el-GR" sz="2200" spc="-100" dirty="0">
                <a:solidFill>
                  <a:srgbClr val="595959"/>
                </a:solidFill>
              </a:rPr>
              <a:t>φάρμακα (πολυπεπτίδια, ανασυνδυασμένες πρωτεϊνες, μονοκλωνικά αντισώματα) καθώς και το 98% των μικρομοριακών φαρμάκων δεν καταφέρνουν να διαπεράσουν τον ΑΕΦ.</a:t>
            </a:r>
          </a:p>
          <a:p>
            <a:pPr marL="342900" lvl="1" indent="-342900" algn="just">
              <a:buFont typeface="Courier New"/>
              <a:buChar char="o"/>
            </a:pPr>
            <a:endParaRPr lang="el-GR" sz="1200" spc="-100" dirty="0">
              <a:solidFill>
                <a:srgbClr val="595959"/>
              </a:solidFill>
            </a:endParaRPr>
          </a:p>
          <a:p>
            <a:pPr marL="342900" lvl="1" indent="-342900" algn="just">
              <a:buFont typeface="Courier New"/>
              <a:buChar char="o"/>
            </a:pPr>
            <a:r>
              <a:rPr lang="el-GR" sz="2200" spc="-100" dirty="0">
                <a:solidFill>
                  <a:srgbClr val="595959"/>
                </a:solidFill>
              </a:rPr>
              <a:t>Τα νανοσωματίδια έχουν την ικανότητα μεταφοράς φαρμάκων διαμέσου του ΑΕΦ κυρίως μετά από τροποποίηση της επιφάνειας τους.</a:t>
            </a: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818319"/>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28</a:t>
            </a:fld>
            <a:endParaRPr lang="en-US">
              <a:solidFill>
                <a:prstClr val="black">
                  <a:tint val="75000"/>
                </a:prstClr>
              </a:solidFill>
              <a:latin typeface="Calibri"/>
            </a:endParaRPr>
          </a:p>
        </p:txBody>
      </p:sp>
    </p:spTree>
    <p:extLst>
      <p:ext uri="{BB962C8B-B14F-4D97-AF65-F5344CB8AC3E}">
        <p14:creationId xmlns:p14="http://schemas.microsoft.com/office/powerpoint/2010/main" val="4700570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4 at 4.10.22 PM.png"/>
          <p:cNvPicPr>
            <a:picLocks noChangeAspect="1"/>
          </p:cNvPicPr>
          <p:nvPr/>
        </p:nvPicPr>
        <p:blipFill rotWithShape="1">
          <a:blip r:embed="rId3">
            <a:extLst>
              <a:ext uri="{28A0092B-C50C-407E-A947-70E740481C1C}">
                <a14:useLocalDpi xmlns:a14="http://schemas.microsoft.com/office/drawing/2010/main" val="0"/>
              </a:ext>
            </a:extLst>
          </a:blip>
          <a:srcRect l="1502" r="1455"/>
          <a:stretch/>
        </p:blipFill>
        <p:spPr>
          <a:xfrm>
            <a:off x="17164" y="1140245"/>
            <a:ext cx="9010981" cy="5177672"/>
          </a:xfrm>
          <a:prstGeom prst="rect">
            <a:avLst/>
          </a:prstGeom>
        </p:spPr>
      </p:pic>
      <p:sp>
        <p:nvSpPr>
          <p:cNvPr id="3" name="Content Placeholder 2"/>
          <p:cNvSpPr>
            <a:spLocks noGrp="1"/>
          </p:cNvSpPr>
          <p:nvPr>
            <p:ph idx="1"/>
          </p:nvPr>
        </p:nvSpPr>
        <p:spPr/>
        <p:txBody>
          <a:bodyPr/>
          <a:lstStyle/>
          <a:p>
            <a:endParaRPr lang="en-US" dirty="0"/>
          </a:p>
          <a:p>
            <a:endParaRPr lang="en-US" dirty="0"/>
          </a:p>
        </p:txBody>
      </p:sp>
      <p:sp>
        <p:nvSpPr>
          <p:cNvPr id="7" name="Rectangle 6"/>
          <p:cNvSpPr/>
          <p:nvPr/>
        </p:nvSpPr>
        <p:spPr>
          <a:xfrm>
            <a:off x="978335" y="1406863"/>
            <a:ext cx="1321610" cy="41016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26843" y="1363613"/>
            <a:ext cx="1939506" cy="461665"/>
          </a:xfrm>
          <a:prstGeom prst="rect">
            <a:avLst/>
          </a:prstGeom>
          <a:noFill/>
        </p:spPr>
        <p:txBody>
          <a:bodyPr wrap="square" rtlCol="0">
            <a:spAutoFit/>
          </a:bodyPr>
          <a:lstStyle/>
          <a:p>
            <a:r>
              <a:rPr lang="el-GR" sz="1200" spc="-100" dirty="0" smtClean="0"/>
              <a:t>Παρακυτταρικό υδατικό</a:t>
            </a:r>
          </a:p>
          <a:p>
            <a:r>
              <a:rPr lang="el-GR" sz="1200" spc="-100" dirty="0" smtClean="0"/>
              <a:t> μονοπάτι</a:t>
            </a:r>
            <a:endParaRPr lang="en-US" sz="1200" spc="-100" dirty="0"/>
          </a:p>
        </p:txBody>
      </p:sp>
      <p:sp>
        <p:nvSpPr>
          <p:cNvPr id="9" name="Rectangle 8"/>
          <p:cNvSpPr/>
          <p:nvPr/>
        </p:nvSpPr>
        <p:spPr>
          <a:xfrm>
            <a:off x="2585401" y="891661"/>
            <a:ext cx="759201" cy="41258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16744" y="1371442"/>
            <a:ext cx="759600" cy="4567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482416" y="1338037"/>
            <a:ext cx="1939506" cy="541687"/>
          </a:xfrm>
          <a:prstGeom prst="rect">
            <a:avLst/>
          </a:prstGeom>
          <a:noFill/>
        </p:spPr>
        <p:txBody>
          <a:bodyPr wrap="square" rtlCol="0">
            <a:spAutoFit/>
          </a:bodyPr>
          <a:lstStyle/>
          <a:p>
            <a:pPr>
              <a:lnSpc>
                <a:spcPct val="80000"/>
              </a:lnSpc>
            </a:pPr>
            <a:r>
              <a:rPr lang="el-GR" sz="1200" spc="-100" dirty="0" smtClean="0"/>
              <a:t>Διακυτταρικό</a:t>
            </a:r>
          </a:p>
          <a:p>
            <a:pPr>
              <a:lnSpc>
                <a:spcPct val="80000"/>
              </a:lnSpc>
            </a:pPr>
            <a:r>
              <a:rPr lang="el-GR" sz="1200" spc="-100" dirty="0" smtClean="0"/>
              <a:t> υδρόφιλο</a:t>
            </a:r>
          </a:p>
          <a:p>
            <a:pPr>
              <a:lnSpc>
                <a:spcPct val="80000"/>
              </a:lnSpc>
            </a:pPr>
            <a:r>
              <a:rPr lang="el-GR" sz="1200" spc="-100" dirty="0" smtClean="0"/>
              <a:t> μονοπάτι</a:t>
            </a:r>
            <a:endParaRPr lang="en-US" sz="1200" spc="-100" dirty="0"/>
          </a:p>
        </p:txBody>
      </p:sp>
      <p:sp>
        <p:nvSpPr>
          <p:cNvPr id="12" name="Rectangle 11"/>
          <p:cNvSpPr/>
          <p:nvPr/>
        </p:nvSpPr>
        <p:spPr>
          <a:xfrm>
            <a:off x="3327437" y="1389330"/>
            <a:ext cx="1054800" cy="3610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30422" y="1362453"/>
            <a:ext cx="1060157" cy="393954"/>
          </a:xfrm>
          <a:prstGeom prst="rect">
            <a:avLst/>
          </a:prstGeom>
          <a:noFill/>
        </p:spPr>
        <p:txBody>
          <a:bodyPr wrap="square" rtlCol="0">
            <a:spAutoFit/>
          </a:bodyPr>
          <a:lstStyle/>
          <a:p>
            <a:pPr>
              <a:lnSpc>
                <a:spcPct val="80000"/>
              </a:lnSpc>
            </a:pPr>
            <a:r>
              <a:rPr lang="el-GR" sz="1200" spc="-100" dirty="0" smtClean="0"/>
              <a:t>Πρωτεϊνες</a:t>
            </a:r>
          </a:p>
          <a:p>
            <a:pPr>
              <a:lnSpc>
                <a:spcPct val="80000"/>
              </a:lnSpc>
            </a:pPr>
            <a:r>
              <a:rPr lang="el-GR" sz="1200" spc="-100" dirty="0" smtClean="0"/>
              <a:t> μεταφορείς</a:t>
            </a:r>
            <a:endParaRPr lang="en-US" sz="1200" spc="-100" dirty="0"/>
          </a:p>
        </p:txBody>
      </p:sp>
      <p:sp>
        <p:nvSpPr>
          <p:cNvPr id="14" name="Rectangle 13"/>
          <p:cNvSpPr/>
          <p:nvPr/>
        </p:nvSpPr>
        <p:spPr>
          <a:xfrm>
            <a:off x="4456251" y="1372169"/>
            <a:ext cx="555571" cy="30924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439087" y="1328881"/>
            <a:ext cx="1455002" cy="393954"/>
          </a:xfrm>
          <a:prstGeom prst="rect">
            <a:avLst/>
          </a:prstGeom>
          <a:noFill/>
        </p:spPr>
        <p:txBody>
          <a:bodyPr wrap="square" rtlCol="0">
            <a:spAutoFit/>
          </a:bodyPr>
          <a:lstStyle/>
          <a:p>
            <a:pPr>
              <a:lnSpc>
                <a:spcPct val="80000"/>
              </a:lnSpc>
            </a:pPr>
            <a:r>
              <a:rPr lang="el-GR" sz="1200" spc="-100" dirty="0" smtClean="0"/>
              <a:t>Αντλίες </a:t>
            </a:r>
          </a:p>
          <a:p>
            <a:pPr>
              <a:lnSpc>
                <a:spcPct val="80000"/>
              </a:lnSpc>
            </a:pPr>
            <a:r>
              <a:rPr lang="el-GR" sz="1200" spc="-100" dirty="0" smtClean="0"/>
              <a:t>εκροής</a:t>
            </a:r>
            <a:endParaRPr lang="en-US" sz="1200" spc="-100" dirty="0"/>
          </a:p>
        </p:txBody>
      </p:sp>
      <p:sp>
        <p:nvSpPr>
          <p:cNvPr id="16" name="Rectangle 15"/>
          <p:cNvSpPr/>
          <p:nvPr/>
        </p:nvSpPr>
        <p:spPr>
          <a:xfrm>
            <a:off x="5127954" y="1406863"/>
            <a:ext cx="1104704" cy="4608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125133" y="1355065"/>
            <a:ext cx="2282782" cy="541687"/>
          </a:xfrm>
          <a:prstGeom prst="rect">
            <a:avLst/>
          </a:prstGeom>
          <a:noFill/>
        </p:spPr>
        <p:txBody>
          <a:bodyPr wrap="square" rtlCol="0">
            <a:spAutoFit/>
          </a:bodyPr>
          <a:lstStyle/>
          <a:p>
            <a:pPr>
              <a:lnSpc>
                <a:spcPct val="80000"/>
              </a:lnSpc>
            </a:pPr>
            <a:r>
              <a:rPr lang="el-GR" sz="1200" spc="-100" dirty="0" smtClean="0"/>
              <a:t>Διακυττάρωση με</a:t>
            </a:r>
          </a:p>
          <a:p>
            <a:pPr>
              <a:lnSpc>
                <a:spcPct val="80000"/>
              </a:lnSpc>
            </a:pPr>
            <a:r>
              <a:rPr lang="el-GR" sz="1200" spc="-100" dirty="0" smtClean="0"/>
              <a:t>διαμεσολάβηση </a:t>
            </a:r>
          </a:p>
          <a:p>
            <a:pPr>
              <a:lnSpc>
                <a:spcPct val="80000"/>
              </a:lnSpc>
            </a:pPr>
            <a:r>
              <a:rPr lang="el-GR" sz="1200" spc="-100" dirty="0" smtClean="0"/>
              <a:t>υποδοχέα</a:t>
            </a:r>
            <a:endParaRPr lang="en-US" sz="1200" spc="-100" dirty="0"/>
          </a:p>
        </p:txBody>
      </p:sp>
      <p:sp>
        <p:nvSpPr>
          <p:cNvPr id="18" name="Rectangle 17"/>
          <p:cNvSpPr/>
          <p:nvPr/>
        </p:nvSpPr>
        <p:spPr>
          <a:xfrm>
            <a:off x="6384922" y="1424368"/>
            <a:ext cx="928800" cy="41100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299102" y="1456667"/>
            <a:ext cx="1415608" cy="393954"/>
          </a:xfrm>
          <a:prstGeom prst="rect">
            <a:avLst/>
          </a:prstGeom>
          <a:noFill/>
        </p:spPr>
        <p:txBody>
          <a:bodyPr wrap="square" rtlCol="0">
            <a:spAutoFit/>
          </a:bodyPr>
          <a:lstStyle/>
          <a:p>
            <a:pPr>
              <a:lnSpc>
                <a:spcPct val="80000"/>
              </a:lnSpc>
            </a:pPr>
            <a:r>
              <a:rPr lang="el-GR" sz="1200" spc="-100" dirty="0" smtClean="0"/>
              <a:t>Διακυττάρωση με</a:t>
            </a:r>
          </a:p>
          <a:p>
            <a:pPr>
              <a:lnSpc>
                <a:spcPct val="80000"/>
              </a:lnSpc>
            </a:pPr>
            <a:r>
              <a:rPr lang="el-GR" sz="1200" spc="-100" dirty="0" smtClean="0"/>
              <a:t>προσρόφηση</a:t>
            </a:r>
            <a:endParaRPr lang="en-US" sz="1200" spc="-100" dirty="0"/>
          </a:p>
        </p:txBody>
      </p:sp>
      <p:sp>
        <p:nvSpPr>
          <p:cNvPr id="20" name="Rectangle 19"/>
          <p:cNvSpPr/>
          <p:nvPr/>
        </p:nvSpPr>
        <p:spPr>
          <a:xfrm>
            <a:off x="7442857" y="1388604"/>
            <a:ext cx="1243944" cy="46479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60021" y="1354319"/>
            <a:ext cx="2282782" cy="541687"/>
          </a:xfrm>
          <a:prstGeom prst="rect">
            <a:avLst/>
          </a:prstGeom>
          <a:noFill/>
        </p:spPr>
        <p:txBody>
          <a:bodyPr wrap="square" rtlCol="0">
            <a:spAutoFit/>
          </a:bodyPr>
          <a:lstStyle/>
          <a:p>
            <a:pPr>
              <a:lnSpc>
                <a:spcPct val="80000"/>
              </a:lnSpc>
            </a:pPr>
            <a:r>
              <a:rPr lang="el-GR" sz="1200" spc="-100" dirty="0" smtClean="0"/>
              <a:t>Διακυττάρωση με</a:t>
            </a:r>
          </a:p>
          <a:p>
            <a:pPr>
              <a:lnSpc>
                <a:spcPct val="80000"/>
              </a:lnSpc>
            </a:pPr>
            <a:r>
              <a:rPr lang="el-GR" sz="1200" spc="-100" dirty="0" smtClean="0"/>
              <a:t>διαμεσολάβηση </a:t>
            </a:r>
          </a:p>
          <a:p>
            <a:pPr>
              <a:lnSpc>
                <a:spcPct val="80000"/>
              </a:lnSpc>
            </a:pPr>
            <a:r>
              <a:rPr lang="el-GR" sz="1200" spc="-100" dirty="0" smtClean="0"/>
              <a:t>κυττάρων</a:t>
            </a:r>
            <a:endParaRPr lang="en-US" sz="1200" spc="-100" dirty="0"/>
          </a:p>
        </p:txBody>
      </p:sp>
      <p:sp>
        <p:nvSpPr>
          <p:cNvPr id="21" name="Rectangle 20"/>
          <p:cNvSpPr/>
          <p:nvPr/>
        </p:nvSpPr>
        <p:spPr>
          <a:xfrm>
            <a:off x="633047" y="6463066"/>
            <a:ext cx="7916983" cy="461665"/>
          </a:xfrm>
          <a:prstGeom prst="rect">
            <a:avLst/>
          </a:prstGeom>
        </p:spPr>
        <p:txBody>
          <a:bodyPr wrap="square">
            <a:spAutoFit/>
          </a:bodyPr>
          <a:lstStyle/>
          <a:p>
            <a:pPr algn="ctr"/>
            <a:r>
              <a:rPr lang="en-US" sz="1200" spc="-100" dirty="0" smtClean="0">
                <a:solidFill>
                  <a:schemeClr val="tx1">
                    <a:lumMod val="75000"/>
                    <a:lumOff val="25000"/>
                  </a:schemeClr>
                </a:solidFill>
              </a:rPr>
              <a:t>Chen  et al 2012: </a:t>
            </a:r>
            <a:r>
              <a:rPr lang="en-US" sz="1200" dirty="0">
                <a:solidFill>
                  <a:schemeClr val="tx1">
                    <a:lumMod val="75000"/>
                    <a:lumOff val="25000"/>
                  </a:schemeClr>
                </a:solidFill>
              </a:rPr>
              <a:t>Modern methods for delivery of drugs across the blood-brain barrier. </a:t>
            </a:r>
          </a:p>
          <a:p>
            <a:pPr algn="ctr"/>
            <a:endParaRPr lang="en-US" sz="1200" spc="-100" dirty="0" smtClean="0">
              <a:solidFill>
                <a:schemeClr val="tx1">
                  <a:lumMod val="75000"/>
                  <a:lumOff val="25000"/>
                </a:schemeClr>
              </a:solidFill>
            </a:endParaRPr>
          </a:p>
        </p:txBody>
      </p:sp>
      <p:sp>
        <p:nvSpPr>
          <p:cNvPr id="22" name="Title 1"/>
          <p:cNvSpPr>
            <a:spLocks noGrp="1"/>
          </p:cNvSpPr>
          <p:nvPr>
            <p:ph type="title"/>
          </p:nvPr>
        </p:nvSpPr>
        <p:spPr>
          <a:xfrm>
            <a:off x="457200" y="619039"/>
            <a:ext cx="4382984" cy="582236"/>
          </a:xfrm>
        </p:spPr>
        <p:txBody>
          <a:bodyPr>
            <a:normAutofit/>
          </a:bodyPr>
          <a:lstStyle/>
          <a:p>
            <a:pPr algn="l"/>
            <a:r>
              <a:rPr lang="el-GR" sz="2000" spc="-100" dirty="0" smtClean="0">
                <a:solidFill>
                  <a:schemeClr val="tx1">
                    <a:lumMod val="65000"/>
                    <a:lumOff val="35000"/>
                  </a:schemeClr>
                </a:solidFill>
              </a:rPr>
              <a:t>Οδοί διαφυγής κατά μήκος του ΑΕΦ</a:t>
            </a:r>
            <a:endParaRPr lang="en-US" sz="2000" b="1" spc="-100" dirty="0">
              <a:solidFill>
                <a:schemeClr val="tx1">
                  <a:lumMod val="65000"/>
                  <a:lumOff val="35000"/>
                </a:schemeClr>
              </a:solidFill>
            </a:endParaRPr>
          </a:p>
        </p:txBody>
      </p:sp>
      <p:cxnSp>
        <p:nvCxnSpPr>
          <p:cNvPr id="23" name="Straight Connector 22"/>
          <p:cNvCxnSpPr/>
          <p:nvPr/>
        </p:nvCxnSpPr>
        <p:spPr>
          <a:xfrm flipV="1">
            <a:off x="457200" y="681031"/>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a:xfrm>
            <a:off x="457200" y="-7438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chemeClr val="accent6">
                    <a:lumMod val="75000"/>
                  </a:schemeClr>
                </a:solidFill>
              </a:rPr>
              <a:t>Drug delivery</a:t>
            </a:r>
            <a:endParaRPr lang="en-US" sz="2400" b="1" dirty="0">
              <a:solidFill>
                <a:schemeClr val="accent6">
                  <a:lumMod val="75000"/>
                </a:schemeClr>
              </a:solidFill>
            </a:endParaRP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36186548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2400" dirty="0" smtClean="0">
                <a:solidFill>
                  <a:schemeClr val="tx1">
                    <a:lumMod val="65000"/>
                    <a:lumOff val="35000"/>
                  </a:schemeClr>
                </a:solidFill>
              </a:rPr>
              <a:t>Τι είναι η νανοϊατρική?</a:t>
            </a:r>
            <a:endParaRPr lang="en-US" sz="2400" dirty="0">
              <a:solidFill>
                <a:schemeClr val="tx1">
                  <a:lumMod val="65000"/>
                  <a:lumOff val="35000"/>
                </a:schemeClr>
              </a:solidFill>
            </a:endParaRPr>
          </a:p>
        </p:txBody>
      </p:sp>
      <p:sp>
        <p:nvSpPr>
          <p:cNvPr id="3" name="Content Placeholder 2"/>
          <p:cNvSpPr>
            <a:spLocks noGrp="1"/>
          </p:cNvSpPr>
          <p:nvPr>
            <p:ph idx="1"/>
          </p:nvPr>
        </p:nvSpPr>
        <p:spPr>
          <a:xfrm>
            <a:off x="457200" y="1690173"/>
            <a:ext cx="8229600" cy="4210065"/>
          </a:xfrm>
        </p:spPr>
        <p:txBody>
          <a:bodyPr>
            <a:normAutofit/>
          </a:bodyPr>
          <a:lstStyle/>
          <a:p>
            <a:pPr algn="just">
              <a:buFont typeface="Courier New"/>
              <a:buChar char="o"/>
            </a:pPr>
            <a:r>
              <a:rPr lang="el-GR" sz="2000" dirty="0" smtClean="0">
                <a:solidFill>
                  <a:srgbClr val="595959"/>
                </a:solidFill>
              </a:rPr>
              <a:t>Ο όρος «</a:t>
            </a:r>
            <a:r>
              <a:rPr lang="el-GR" sz="2000" dirty="0">
                <a:solidFill>
                  <a:srgbClr val="595959"/>
                </a:solidFill>
              </a:rPr>
              <a:t>νανοϊατρική» </a:t>
            </a:r>
            <a:r>
              <a:rPr lang="el-GR" sz="2000" dirty="0" smtClean="0">
                <a:solidFill>
                  <a:srgbClr val="595959"/>
                </a:solidFill>
              </a:rPr>
              <a:t>περιγράφει </a:t>
            </a:r>
            <a:r>
              <a:rPr lang="el-GR" sz="2000" dirty="0">
                <a:solidFill>
                  <a:srgbClr val="595959"/>
                </a:solidFill>
              </a:rPr>
              <a:t>τις εφαρμογές της νανονοτεχνολογίας στην ιατρική και ειδικότερα στη διάγνωση, τη θεραπεία, την παρακολούθηση και τον έλεγχο βιολογικών συστημάτων σε μοριακό επίπεδο με τη χρήση νανοδιατάξεων και </a:t>
            </a:r>
            <a:r>
              <a:rPr lang="el-GR" sz="2000" dirty="0" smtClean="0">
                <a:solidFill>
                  <a:srgbClr val="595959"/>
                </a:solidFill>
              </a:rPr>
              <a:t>νανοδομών. </a:t>
            </a:r>
          </a:p>
          <a:p>
            <a:pPr algn="just">
              <a:buFont typeface="Courier New"/>
              <a:buChar char="o"/>
            </a:pPr>
            <a:endParaRPr lang="el-GR" sz="2000" dirty="0" smtClean="0">
              <a:solidFill>
                <a:srgbClr val="595959"/>
              </a:solidFill>
            </a:endParaRPr>
          </a:p>
          <a:p>
            <a:pPr algn="just">
              <a:buFont typeface="Courier New"/>
              <a:buChar char="o"/>
            </a:pPr>
            <a:r>
              <a:rPr lang="en-US" sz="2000" dirty="0" err="1">
                <a:solidFill>
                  <a:srgbClr val="595959"/>
                </a:solidFill>
              </a:rPr>
              <a:t>Η</a:t>
            </a:r>
            <a:r>
              <a:rPr lang="en-US" sz="2000" dirty="0">
                <a:solidFill>
                  <a:srgbClr val="595959"/>
                </a:solidFill>
              </a:rPr>
              <a:t> </a:t>
            </a:r>
            <a:r>
              <a:rPr lang="en-US" sz="2000" dirty="0" err="1">
                <a:solidFill>
                  <a:srgbClr val="595959"/>
                </a:solidFill>
              </a:rPr>
              <a:t>ν</a:t>
            </a:r>
            <a:r>
              <a:rPr lang="en-US" sz="2000" dirty="0">
                <a:solidFill>
                  <a:srgbClr val="595959"/>
                </a:solidFill>
              </a:rPr>
              <a:t>α</a:t>
            </a:r>
            <a:r>
              <a:rPr lang="en-US" sz="2000" dirty="0" err="1">
                <a:solidFill>
                  <a:srgbClr val="595959"/>
                </a:solidFill>
              </a:rPr>
              <a:t>νοϊ</a:t>
            </a:r>
            <a:r>
              <a:rPr lang="en-US" sz="2000" dirty="0">
                <a:solidFill>
                  <a:srgbClr val="595959"/>
                </a:solidFill>
              </a:rPr>
              <a:t>α</a:t>
            </a:r>
            <a:r>
              <a:rPr lang="en-US" sz="2000" dirty="0" err="1">
                <a:solidFill>
                  <a:srgbClr val="595959"/>
                </a:solidFill>
              </a:rPr>
              <a:t>τρική</a:t>
            </a:r>
            <a:r>
              <a:rPr lang="en-US" sz="2000" dirty="0">
                <a:solidFill>
                  <a:srgbClr val="595959"/>
                </a:solidFill>
              </a:rPr>
              <a:t> </a:t>
            </a:r>
            <a:r>
              <a:rPr lang="en-US" sz="2000" dirty="0" err="1">
                <a:solidFill>
                  <a:srgbClr val="595959"/>
                </a:solidFill>
              </a:rPr>
              <a:t>συνδυάζει</a:t>
            </a:r>
            <a:r>
              <a:rPr lang="en-US" sz="2000" dirty="0">
                <a:solidFill>
                  <a:srgbClr val="595959"/>
                </a:solidFill>
              </a:rPr>
              <a:t> π</a:t>
            </a:r>
            <a:r>
              <a:rPr lang="el-GR" sz="2000" dirty="0">
                <a:solidFill>
                  <a:srgbClr val="595959"/>
                </a:solidFill>
              </a:rPr>
              <a:t>οικίλες</a:t>
            </a:r>
            <a:r>
              <a:rPr lang="en-US" sz="2000" dirty="0">
                <a:solidFill>
                  <a:srgbClr val="595959"/>
                </a:solidFill>
              </a:rPr>
              <a:t> βα</a:t>
            </a:r>
            <a:r>
              <a:rPr lang="en-US" sz="2000" dirty="0" err="1">
                <a:solidFill>
                  <a:srgbClr val="595959"/>
                </a:solidFill>
              </a:rPr>
              <a:t>σικές</a:t>
            </a:r>
            <a:r>
              <a:rPr lang="en-US" sz="2000" dirty="0">
                <a:solidFill>
                  <a:srgbClr val="595959"/>
                </a:solidFill>
              </a:rPr>
              <a:t> </a:t>
            </a:r>
            <a:r>
              <a:rPr lang="en-US" sz="2000" dirty="0" err="1">
                <a:solidFill>
                  <a:srgbClr val="595959"/>
                </a:solidFill>
              </a:rPr>
              <a:t>ε</a:t>
            </a:r>
            <a:r>
              <a:rPr lang="en-US" sz="2000" dirty="0">
                <a:solidFill>
                  <a:srgbClr val="595959"/>
                </a:solidFill>
              </a:rPr>
              <a:t>π</a:t>
            </a:r>
            <a:r>
              <a:rPr lang="en-US" sz="2000" dirty="0" err="1">
                <a:solidFill>
                  <a:srgbClr val="595959"/>
                </a:solidFill>
              </a:rPr>
              <a:t>ιστήμες</a:t>
            </a:r>
            <a:r>
              <a:rPr lang="en-US" sz="2000" dirty="0">
                <a:solidFill>
                  <a:srgbClr val="595959"/>
                </a:solidFill>
              </a:rPr>
              <a:t> </a:t>
            </a:r>
            <a:r>
              <a:rPr lang="en-US" sz="2000" dirty="0" err="1">
                <a:solidFill>
                  <a:srgbClr val="595959"/>
                </a:solidFill>
              </a:rPr>
              <a:t>ό</a:t>
            </a:r>
            <a:r>
              <a:rPr lang="en-US" sz="2000" dirty="0">
                <a:solidFill>
                  <a:srgbClr val="595959"/>
                </a:solidFill>
              </a:rPr>
              <a:t>π</a:t>
            </a:r>
            <a:r>
              <a:rPr lang="en-US" sz="2000" dirty="0" err="1">
                <a:solidFill>
                  <a:srgbClr val="595959"/>
                </a:solidFill>
              </a:rPr>
              <a:t>ως</a:t>
            </a:r>
            <a:r>
              <a:rPr lang="en-US" sz="2000" dirty="0">
                <a:solidFill>
                  <a:srgbClr val="595959"/>
                </a:solidFill>
              </a:rPr>
              <a:t> </a:t>
            </a:r>
            <a:r>
              <a:rPr lang="en-US" sz="2000" dirty="0" err="1">
                <a:solidFill>
                  <a:srgbClr val="595959"/>
                </a:solidFill>
              </a:rPr>
              <a:t>είν</a:t>
            </a:r>
            <a:r>
              <a:rPr lang="en-US" sz="2000" dirty="0">
                <a:solidFill>
                  <a:srgbClr val="595959"/>
                </a:solidFill>
              </a:rPr>
              <a:t>α</a:t>
            </a:r>
            <a:r>
              <a:rPr lang="en-US" sz="2000" dirty="0" err="1">
                <a:solidFill>
                  <a:srgbClr val="595959"/>
                </a:solidFill>
              </a:rPr>
              <a:t>ι</a:t>
            </a:r>
            <a:r>
              <a:rPr lang="en-US" sz="2000" dirty="0">
                <a:solidFill>
                  <a:srgbClr val="595959"/>
                </a:solidFill>
              </a:rPr>
              <a:t> </a:t>
            </a:r>
            <a:r>
              <a:rPr lang="en-US" sz="2000" dirty="0" err="1">
                <a:solidFill>
                  <a:srgbClr val="595959"/>
                </a:solidFill>
              </a:rPr>
              <a:t>η</a:t>
            </a:r>
            <a:r>
              <a:rPr lang="en-US" sz="2000" dirty="0">
                <a:solidFill>
                  <a:srgbClr val="595959"/>
                </a:solidFill>
              </a:rPr>
              <a:t> </a:t>
            </a:r>
            <a:r>
              <a:rPr lang="en-US" sz="2000" dirty="0" err="1">
                <a:solidFill>
                  <a:srgbClr val="595959"/>
                </a:solidFill>
              </a:rPr>
              <a:t>ι</a:t>
            </a:r>
            <a:r>
              <a:rPr lang="en-US" sz="2000" dirty="0">
                <a:solidFill>
                  <a:srgbClr val="595959"/>
                </a:solidFill>
              </a:rPr>
              <a:t>α</a:t>
            </a:r>
            <a:r>
              <a:rPr lang="en-US" sz="2000" dirty="0" err="1">
                <a:solidFill>
                  <a:srgbClr val="595959"/>
                </a:solidFill>
              </a:rPr>
              <a:t>τρική</a:t>
            </a:r>
            <a:r>
              <a:rPr lang="en-US" sz="2000" dirty="0">
                <a:solidFill>
                  <a:srgbClr val="595959"/>
                </a:solidFill>
              </a:rPr>
              <a:t>, </a:t>
            </a:r>
            <a:r>
              <a:rPr lang="en-US" sz="2000" dirty="0" err="1">
                <a:solidFill>
                  <a:srgbClr val="595959"/>
                </a:solidFill>
              </a:rPr>
              <a:t>η</a:t>
            </a:r>
            <a:r>
              <a:rPr lang="en-US" sz="2000" dirty="0">
                <a:solidFill>
                  <a:srgbClr val="595959"/>
                </a:solidFill>
              </a:rPr>
              <a:t> </a:t>
            </a:r>
            <a:r>
              <a:rPr lang="en-US" sz="2000" dirty="0" err="1">
                <a:solidFill>
                  <a:srgbClr val="595959"/>
                </a:solidFill>
              </a:rPr>
              <a:t>φυσική</a:t>
            </a:r>
            <a:r>
              <a:rPr lang="en-US" sz="2000" dirty="0" smtClean="0">
                <a:solidFill>
                  <a:srgbClr val="595959"/>
                </a:solidFill>
              </a:rPr>
              <a:t>, </a:t>
            </a:r>
            <a:r>
              <a:rPr lang="el-GR" sz="2000" dirty="0" smtClean="0">
                <a:solidFill>
                  <a:srgbClr val="595959"/>
                </a:solidFill>
              </a:rPr>
              <a:t>η χημεία,</a:t>
            </a:r>
            <a:r>
              <a:rPr lang="en-US" sz="2000" dirty="0" smtClean="0">
                <a:solidFill>
                  <a:srgbClr val="595959"/>
                </a:solidFill>
              </a:rPr>
              <a:t> </a:t>
            </a:r>
            <a:r>
              <a:rPr lang="en-US" sz="2000" dirty="0" err="1">
                <a:solidFill>
                  <a:srgbClr val="595959"/>
                </a:solidFill>
              </a:rPr>
              <a:t>η</a:t>
            </a:r>
            <a:r>
              <a:rPr lang="en-US" sz="2000" dirty="0">
                <a:solidFill>
                  <a:srgbClr val="595959"/>
                </a:solidFill>
              </a:rPr>
              <a:t> β</a:t>
            </a:r>
            <a:r>
              <a:rPr lang="en-US" sz="2000" dirty="0" err="1">
                <a:solidFill>
                  <a:srgbClr val="595959"/>
                </a:solidFill>
              </a:rPr>
              <a:t>ιολογί</a:t>
            </a:r>
            <a:r>
              <a:rPr lang="en-US" sz="2000" dirty="0">
                <a:solidFill>
                  <a:srgbClr val="595959"/>
                </a:solidFill>
              </a:rPr>
              <a:t>α, </a:t>
            </a:r>
            <a:r>
              <a:rPr lang="en-US" sz="2000" dirty="0" err="1">
                <a:solidFill>
                  <a:srgbClr val="595959"/>
                </a:solidFill>
              </a:rPr>
              <a:t>η</a:t>
            </a:r>
            <a:r>
              <a:rPr lang="en-US" sz="2000" dirty="0">
                <a:solidFill>
                  <a:srgbClr val="595959"/>
                </a:solidFill>
              </a:rPr>
              <a:t> </a:t>
            </a:r>
            <a:r>
              <a:rPr lang="en-US" sz="2000" dirty="0" err="1">
                <a:solidFill>
                  <a:srgbClr val="595959"/>
                </a:solidFill>
              </a:rPr>
              <a:t>φ</a:t>
            </a:r>
            <a:r>
              <a:rPr lang="en-US" sz="2000" dirty="0">
                <a:solidFill>
                  <a:srgbClr val="595959"/>
                </a:solidFill>
              </a:rPr>
              <a:t>α</a:t>
            </a:r>
            <a:r>
              <a:rPr lang="en-US" sz="2000" dirty="0" err="1">
                <a:solidFill>
                  <a:srgbClr val="595959"/>
                </a:solidFill>
              </a:rPr>
              <a:t>ρμ</a:t>
            </a:r>
            <a:r>
              <a:rPr lang="en-US" sz="2000" dirty="0">
                <a:solidFill>
                  <a:srgbClr val="595959"/>
                </a:solidFill>
              </a:rPr>
              <a:t>α</a:t>
            </a:r>
            <a:r>
              <a:rPr lang="en-US" sz="2000" dirty="0" err="1">
                <a:solidFill>
                  <a:srgbClr val="595959"/>
                </a:solidFill>
              </a:rPr>
              <a:t>κευτική</a:t>
            </a:r>
            <a:r>
              <a:rPr lang="en-US" sz="2000" dirty="0">
                <a:solidFill>
                  <a:srgbClr val="595959"/>
                </a:solidFill>
              </a:rPr>
              <a:t> </a:t>
            </a:r>
            <a:r>
              <a:rPr lang="en-US" sz="2000" dirty="0" err="1">
                <a:solidFill>
                  <a:srgbClr val="595959"/>
                </a:solidFill>
              </a:rPr>
              <a:t>κ</a:t>
            </a:r>
            <a:r>
              <a:rPr lang="en-US" sz="2000" dirty="0">
                <a:solidFill>
                  <a:srgbClr val="595959"/>
                </a:solidFill>
              </a:rPr>
              <a:t>α</a:t>
            </a:r>
            <a:r>
              <a:rPr lang="en-US" sz="2000" dirty="0" err="1">
                <a:solidFill>
                  <a:srgbClr val="595959"/>
                </a:solidFill>
              </a:rPr>
              <a:t>ι</a:t>
            </a:r>
            <a:r>
              <a:rPr lang="en-US" sz="2000" dirty="0">
                <a:solidFill>
                  <a:srgbClr val="595959"/>
                </a:solidFill>
              </a:rPr>
              <a:t> </a:t>
            </a:r>
            <a:r>
              <a:rPr lang="en-US" sz="2000" dirty="0" err="1">
                <a:solidFill>
                  <a:srgbClr val="595959"/>
                </a:solidFill>
              </a:rPr>
              <a:t>η</a:t>
            </a:r>
            <a:r>
              <a:rPr lang="en-US" sz="2000" dirty="0">
                <a:solidFill>
                  <a:srgbClr val="595959"/>
                </a:solidFill>
              </a:rPr>
              <a:t> </a:t>
            </a:r>
            <a:r>
              <a:rPr lang="en-US" sz="2000" dirty="0" err="1">
                <a:solidFill>
                  <a:srgbClr val="595959"/>
                </a:solidFill>
              </a:rPr>
              <a:t>μηχ</a:t>
            </a:r>
            <a:r>
              <a:rPr lang="en-US" sz="2000" dirty="0">
                <a:solidFill>
                  <a:srgbClr val="595959"/>
                </a:solidFill>
              </a:rPr>
              <a:t>α</a:t>
            </a:r>
            <a:r>
              <a:rPr lang="en-US" sz="2000" dirty="0" err="1">
                <a:solidFill>
                  <a:srgbClr val="595959"/>
                </a:solidFill>
              </a:rPr>
              <a:t>νική</a:t>
            </a:r>
            <a:r>
              <a:rPr lang="en-US" sz="2000" dirty="0">
                <a:solidFill>
                  <a:srgbClr val="595959"/>
                </a:solidFill>
              </a:rPr>
              <a:t>. </a:t>
            </a:r>
            <a:endParaRPr lang="el-GR" sz="2000" dirty="0" smtClean="0">
              <a:solidFill>
                <a:srgbClr val="595959"/>
              </a:solidFill>
            </a:endParaRPr>
          </a:p>
          <a:p>
            <a:pPr algn="just">
              <a:buFont typeface="Courier New"/>
              <a:buChar char="o"/>
            </a:pPr>
            <a:endParaRPr lang="el-GR" sz="2000" dirty="0" smtClean="0">
              <a:solidFill>
                <a:srgbClr val="595959"/>
              </a:solidFill>
            </a:endParaRPr>
          </a:p>
          <a:p>
            <a:pPr algn="just">
              <a:buFont typeface="Courier New"/>
              <a:buChar char="o"/>
            </a:pPr>
            <a:r>
              <a:rPr lang="el-GR" sz="2000" dirty="0">
                <a:solidFill>
                  <a:srgbClr val="595959"/>
                </a:solidFill>
              </a:rPr>
              <a:t>Στόχος της νανοϊατρικής είναι να επιτρέψει μια πιο έγκαιρη και ακριβή διάγνωση και να παρέχει μια πιο αποτελεσματική θεραπεία </a:t>
            </a:r>
            <a:r>
              <a:rPr lang="el-GR" sz="2000" dirty="0" smtClean="0">
                <a:solidFill>
                  <a:srgbClr val="595959"/>
                </a:solidFill>
              </a:rPr>
              <a:t>με όσο το δυνατόν λιγότερες παρενέργειες σε σχέση με την ‘’κλασσική’’ ιατρική.</a:t>
            </a: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104483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63C41799-B6CD-0341-9993-CE58C8827A95}" type="slidenum">
              <a:rPr lang="en-US" smtClean="0"/>
              <a:t>3</a:t>
            </a:fld>
            <a:endParaRPr lang="en-US"/>
          </a:p>
        </p:txBody>
      </p:sp>
    </p:spTree>
    <p:extLst>
      <p:ext uri="{BB962C8B-B14F-4D97-AF65-F5344CB8AC3E}">
        <p14:creationId xmlns:p14="http://schemas.microsoft.com/office/powerpoint/2010/main" val="10970854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5349"/>
            <a:ext cx="8229600" cy="983203"/>
          </a:xfrm>
        </p:spPr>
        <p:txBody>
          <a:bodyPr>
            <a:normAutofit/>
          </a:bodyPr>
          <a:lstStyle/>
          <a:p>
            <a:pPr marL="0" lvl="1" indent="0" algn="just">
              <a:buNone/>
            </a:pPr>
            <a:r>
              <a:rPr lang="el-GR" sz="2000" spc="-100" dirty="0" smtClean="0">
                <a:solidFill>
                  <a:srgbClr val="595959"/>
                </a:solidFill>
              </a:rPr>
              <a:t>Διαφυγή νανοσωματιδίων</a:t>
            </a:r>
            <a:r>
              <a:rPr lang="en-US" sz="2000" spc="-100" dirty="0" smtClean="0">
                <a:solidFill>
                  <a:srgbClr val="595959"/>
                </a:solidFill>
              </a:rPr>
              <a:t> </a:t>
            </a:r>
            <a:r>
              <a:rPr lang="el-GR" sz="2000" spc="-100" dirty="0" smtClean="0">
                <a:solidFill>
                  <a:srgbClr val="595959"/>
                </a:solidFill>
              </a:rPr>
              <a:t>χρυσού (</a:t>
            </a:r>
            <a:r>
              <a:rPr lang="en-US" sz="2000" spc="-100" dirty="0" err="1" smtClean="0">
                <a:solidFill>
                  <a:srgbClr val="595959"/>
                </a:solidFill>
              </a:rPr>
              <a:t>AuNPs</a:t>
            </a:r>
            <a:r>
              <a:rPr lang="en-US" sz="2000" spc="-100" dirty="0" smtClean="0">
                <a:solidFill>
                  <a:srgbClr val="595959"/>
                </a:solidFill>
              </a:rPr>
              <a:t>)</a:t>
            </a:r>
            <a:r>
              <a:rPr lang="el-GR" sz="2000" spc="-100" dirty="0" smtClean="0">
                <a:solidFill>
                  <a:srgbClr val="595959"/>
                </a:solidFill>
              </a:rPr>
              <a:t> κατά μήκος του ΑΕΦ </a:t>
            </a:r>
            <a:r>
              <a:rPr lang="el-GR" sz="2000" u="sng" spc="-100" dirty="0" smtClean="0">
                <a:solidFill>
                  <a:srgbClr val="595959"/>
                </a:solidFill>
              </a:rPr>
              <a:t>χωρίς</a:t>
            </a:r>
            <a:r>
              <a:rPr lang="el-GR" sz="2000" spc="-100" dirty="0" smtClean="0">
                <a:solidFill>
                  <a:srgbClr val="595959"/>
                </a:solidFill>
              </a:rPr>
              <a:t> τροποποίηση της επιφάνειας</a:t>
            </a:r>
            <a:r>
              <a:rPr lang="el-GR" sz="2200" spc="-100" dirty="0" smtClean="0">
                <a:solidFill>
                  <a:srgbClr val="595959"/>
                </a:solidFill>
              </a:rPr>
              <a:t>.</a:t>
            </a:r>
            <a:endParaRPr lang="en-US" sz="2200" spc="-100" dirty="0">
              <a:solidFill>
                <a:srgbClr val="595959"/>
              </a:solidFill>
            </a:endParaRPr>
          </a:p>
          <a:p>
            <a:pPr algn="just">
              <a:buFont typeface="Courier New"/>
              <a:buChar char="o"/>
            </a:pPr>
            <a:endParaRPr lang="el-GR" sz="2000" dirty="0" smtClean="0">
              <a:solidFill>
                <a:srgbClr val="595959"/>
              </a:solidFill>
            </a:endParaRPr>
          </a:p>
          <a:p>
            <a:pPr algn="just">
              <a:buFont typeface="Courier New"/>
              <a:buChar char="o"/>
            </a:pPr>
            <a:endParaRPr lang="en-US" sz="2000" dirty="0">
              <a:solidFill>
                <a:srgbClr val="595959"/>
              </a:solidFill>
            </a:endParaRPr>
          </a:p>
          <a:p>
            <a:pPr algn="just">
              <a:buFont typeface="Courier New"/>
              <a:buChar char="o"/>
            </a:pPr>
            <a:endParaRPr lang="en-US" sz="2000" i="1" dirty="0">
              <a:solidFill>
                <a:srgbClr val="595959"/>
              </a:solidFill>
            </a:endParaRPr>
          </a:p>
        </p:txBody>
      </p:sp>
      <p:cxnSp>
        <p:nvCxnSpPr>
          <p:cNvPr id="5" name="Straight Connector 4"/>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2271469" y="1770984"/>
            <a:ext cx="4598176" cy="4433113"/>
            <a:chOff x="2271469" y="1931976"/>
            <a:chExt cx="4598176" cy="4433113"/>
          </a:xfrm>
        </p:grpSpPr>
        <p:pic>
          <p:nvPicPr>
            <p:cNvPr id="7" name="Picture 6"/>
            <p:cNvPicPr>
              <a:picLocks noChangeAspect="1"/>
            </p:cNvPicPr>
            <p:nvPr/>
          </p:nvPicPr>
          <p:blipFill>
            <a:blip r:embed="rId3"/>
            <a:stretch>
              <a:fillRect/>
            </a:stretch>
          </p:blipFill>
          <p:spPr>
            <a:xfrm>
              <a:off x="2271469" y="1931976"/>
              <a:ext cx="4598176" cy="4433113"/>
            </a:xfrm>
            <a:prstGeom prst="rect">
              <a:avLst/>
            </a:prstGeom>
          </p:spPr>
        </p:pic>
        <p:sp>
          <p:nvSpPr>
            <p:cNvPr id="8" name="TextBox 7"/>
            <p:cNvSpPr txBox="1"/>
            <p:nvPr/>
          </p:nvSpPr>
          <p:spPr>
            <a:xfrm>
              <a:off x="2271469" y="1931976"/>
              <a:ext cx="2074727" cy="369332"/>
            </a:xfrm>
            <a:prstGeom prst="rect">
              <a:avLst/>
            </a:prstGeom>
            <a:noFill/>
          </p:spPr>
          <p:txBody>
            <a:bodyPr wrap="square" rtlCol="0">
              <a:spAutoFit/>
            </a:bodyPr>
            <a:lstStyle/>
            <a:p>
              <a:r>
                <a:rPr lang="en-US" dirty="0">
                  <a:solidFill>
                    <a:schemeClr val="bg1">
                      <a:lumMod val="95000"/>
                    </a:schemeClr>
                  </a:solidFill>
                </a:rPr>
                <a:t>t</a:t>
              </a:r>
              <a:r>
                <a:rPr lang="en-US" dirty="0" smtClean="0">
                  <a:solidFill>
                    <a:schemeClr val="bg1">
                      <a:lumMod val="95000"/>
                    </a:schemeClr>
                  </a:solidFill>
                </a:rPr>
                <a:t>ransverse plane</a:t>
              </a:r>
              <a:endParaRPr lang="en-US" dirty="0">
                <a:solidFill>
                  <a:schemeClr val="bg1">
                    <a:lumMod val="95000"/>
                  </a:schemeClr>
                </a:solidFill>
              </a:endParaRPr>
            </a:p>
          </p:txBody>
        </p:sp>
        <p:sp>
          <p:nvSpPr>
            <p:cNvPr id="9" name="TextBox 8"/>
            <p:cNvSpPr txBox="1"/>
            <p:nvPr/>
          </p:nvSpPr>
          <p:spPr>
            <a:xfrm>
              <a:off x="2271469" y="4874981"/>
              <a:ext cx="2074727" cy="369332"/>
            </a:xfrm>
            <a:prstGeom prst="rect">
              <a:avLst/>
            </a:prstGeom>
            <a:noFill/>
          </p:spPr>
          <p:txBody>
            <a:bodyPr wrap="square" rtlCol="0">
              <a:spAutoFit/>
            </a:bodyPr>
            <a:lstStyle/>
            <a:p>
              <a:r>
                <a:rPr lang="en-US" dirty="0" smtClean="0">
                  <a:solidFill>
                    <a:schemeClr val="bg1">
                      <a:lumMod val="95000"/>
                    </a:schemeClr>
                  </a:solidFill>
                </a:rPr>
                <a:t>sagittal plane</a:t>
              </a:r>
              <a:endParaRPr lang="en-US" dirty="0">
                <a:solidFill>
                  <a:schemeClr val="bg1">
                    <a:lumMod val="95000"/>
                  </a:schemeClr>
                </a:solidFill>
              </a:endParaRPr>
            </a:p>
          </p:txBody>
        </p:sp>
      </p:grpSp>
      <p:sp>
        <p:nvSpPr>
          <p:cNvPr id="10" name="Rectangle 9"/>
          <p:cNvSpPr/>
          <p:nvPr/>
        </p:nvSpPr>
        <p:spPr>
          <a:xfrm>
            <a:off x="633047" y="6502477"/>
            <a:ext cx="7916983" cy="276999"/>
          </a:xfrm>
          <a:prstGeom prst="rect">
            <a:avLst/>
          </a:prstGeom>
        </p:spPr>
        <p:txBody>
          <a:bodyPr wrap="square">
            <a:spAutoFit/>
          </a:bodyPr>
          <a:lstStyle/>
          <a:p>
            <a:pPr algn="ctr"/>
            <a:r>
              <a:rPr lang="en-US" sz="1200" spc="-100" dirty="0" smtClean="0">
                <a:solidFill>
                  <a:srgbClr val="404040"/>
                </a:solidFill>
              </a:rPr>
              <a:t>Sousa  et al 2010: </a:t>
            </a:r>
            <a:r>
              <a:rPr lang="en-US" sz="1200" dirty="0"/>
              <a:t>Functionalized gold nanoparticles: a detailed in vivo multimodal microscopic brain distribution study</a:t>
            </a:r>
            <a:endParaRPr lang="en-US" sz="1200" spc="-100" dirty="0" smtClean="0">
              <a:solidFill>
                <a:srgbClr val="404040"/>
              </a:solidFill>
            </a:endParaRPr>
          </a:p>
        </p:txBody>
      </p:sp>
      <p:sp>
        <p:nvSpPr>
          <p:cNvPr id="12" name="Title 1"/>
          <p:cNvSpPr txBox="1">
            <a:spLocks/>
          </p:cNvSpPr>
          <p:nvPr/>
        </p:nvSpPr>
        <p:spPr>
          <a:xfrm>
            <a:off x="457200" y="285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solidFill>
                  <a:schemeClr val="accent6">
                    <a:lumMod val="75000"/>
                  </a:schemeClr>
                </a:solidFill>
              </a:rPr>
              <a:t>Drug delivery</a:t>
            </a:r>
            <a:endParaRPr lang="en-US" sz="2400" b="1" dirty="0">
              <a:solidFill>
                <a:schemeClr val="accent6">
                  <a:lumMod val="75000"/>
                </a:schemeClr>
              </a:solidFill>
            </a:endParaRP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Tree>
    <p:extLst>
      <p:ext uri="{BB962C8B-B14F-4D97-AF65-F5344CB8AC3E}">
        <p14:creationId xmlns:p14="http://schemas.microsoft.com/office/powerpoint/2010/main" val="34950630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3-27 at 8.49.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851" y="1978873"/>
            <a:ext cx="5477862" cy="3672084"/>
          </a:xfrm>
          <a:prstGeom prst="rect">
            <a:avLst/>
          </a:prstGeom>
        </p:spPr>
      </p:pic>
      <p:sp>
        <p:nvSpPr>
          <p:cNvPr id="6" name="Title 1"/>
          <p:cNvSpPr>
            <a:spLocks noGrp="1"/>
          </p:cNvSpPr>
          <p:nvPr>
            <p:ph type="title"/>
          </p:nvPr>
        </p:nvSpPr>
        <p:spPr>
          <a:xfrm>
            <a:off x="457200" y="42552"/>
            <a:ext cx="8229600" cy="1143000"/>
          </a:xfrm>
        </p:spPr>
        <p:txBody>
          <a:bodyPr>
            <a:normAutofit/>
          </a:bodyPr>
          <a:lstStyle/>
          <a:p>
            <a:pPr algn="l"/>
            <a:r>
              <a:rPr lang="en-US" sz="2400" dirty="0" smtClean="0">
                <a:solidFill>
                  <a:schemeClr val="accent6">
                    <a:lumMod val="75000"/>
                  </a:schemeClr>
                </a:solidFill>
              </a:rPr>
              <a:t>Drug delivery</a:t>
            </a:r>
            <a:endParaRPr lang="en-US" sz="2600" b="1" dirty="0">
              <a:solidFill>
                <a:schemeClr val="accent6">
                  <a:lumMod val="75000"/>
                </a:schemeClr>
              </a:solidFill>
            </a:endParaRPr>
          </a:p>
        </p:txBody>
      </p:sp>
      <p:cxnSp>
        <p:nvCxnSpPr>
          <p:cNvPr id="7" name="Straight Connector 6"/>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 y="877621"/>
            <a:ext cx="7249334" cy="400110"/>
          </a:xfrm>
          <a:prstGeom prst="rect">
            <a:avLst/>
          </a:prstGeom>
          <a:noFill/>
        </p:spPr>
        <p:txBody>
          <a:bodyPr wrap="square" rtlCol="0">
            <a:spAutoFit/>
          </a:bodyPr>
          <a:lstStyle/>
          <a:p>
            <a:r>
              <a:rPr lang="el-GR" sz="2000" spc="-100" dirty="0">
                <a:solidFill>
                  <a:srgbClr val="595959"/>
                </a:solidFill>
              </a:rPr>
              <a:t>Χ</a:t>
            </a:r>
            <a:r>
              <a:rPr lang="el-GR" sz="2000" spc="-100" dirty="0" smtClean="0">
                <a:solidFill>
                  <a:srgbClr val="595959"/>
                </a:solidFill>
              </a:rPr>
              <a:t>αρακτηριστικά νανοσωματιδίων που επηρεάζουν τη μεταφορά φαρμάκων</a:t>
            </a:r>
            <a:endParaRPr lang="en-US" sz="2000" spc="-100" dirty="0">
              <a:solidFill>
                <a:srgbClr val="595959"/>
              </a:solidFill>
            </a:endParaRPr>
          </a:p>
        </p:txBody>
      </p:sp>
      <p:sp>
        <p:nvSpPr>
          <p:cNvPr id="11" name="Rectangle 10"/>
          <p:cNvSpPr/>
          <p:nvPr/>
        </p:nvSpPr>
        <p:spPr>
          <a:xfrm>
            <a:off x="982133" y="6291769"/>
            <a:ext cx="6756400" cy="393954"/>
          </a:xfrm>
          <a:prstGeom prst="rect">
            <a:avLst/>
          </a:prstGeom>
        </p:spPr>
        <p:txBody>
          <a:bodyPr wrap="square">
            <a:spAutoFit/>
          </a:bodyPr>
          <a:lstStyle/>
          <a:p>
            <a:pPr algn="ctr">
              <a:lnSpc>
                <a:spcPct val="80000"/>
              </a:lnSpc>
            </a:pPr>
            <a:r>
              <a:rPr lang="en-US" sz="1200" spc="-100" dirty="0" err="1" smtClean="0">
                <a:solidFill>
                  <a:srgbClr val="595959"/>
                </a:solidFill>
              </a:rPr>
              <a:t>Saraiva</a:t>
            </a:r>
            <a:r>
              <a:rPr lang="en-US" sz="1200" spc="-100" dirty="0" smtClean="0">
                <a:solidFill>
                  <a:srgbClr val="595959"/>
                </a:solidFill>
              </a:rPr>
              <a:t> et al 2016: </a:t>
            </a:r>
            <a:r>
              <a:rPr lang="en-US" sz="1200" dirty="0">
                <a:solidFill>
                  <a:srgbClr val="595959"/>
                </a:solidFill>
              </a:rPr>
              <a:t>Nanoparticle-mediated brain drug delivery: Overcoming blood–brain barrier to treat neurodegenerative diseases </a:t>
            </a: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p:spTree>
    <p:extLst>
      <p:ext uri="{BB962C8B-B14F-4D97-AF65-F5344CB8AC3E}">
        <p14:creationId xmlns:p14="http://schemas.microsoft.com/office/powerpoint/2010/main" val="19640431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2552"/>
            <a:ext cx="8229600" cy="1143000"/>
          </a:xfrm>
        </p:spPr>
        <p:txBody>
          <a:bodyPr>
            <a:normAutofit/>
          </a:bodyPr>
          <a:lstStyle/>
          <a:p>
            <a:pPr algn="l"/>
            <a:r>
              <a:rPr lang="en-US" sz="2400" dirty="0" smtClean="0">
                <a:solidFill>
                  <a:schemeClr val="accent6">
                    <a:lumMod val="75000"/>
                  </a:schemeClr>
                </a:solidFill>
              </a:rPr>
              <a:t>Drug delivery</a:t>
            </a:r>
            <a:endParaRPr lang="en-US" sz="2600" b="1" dirty="0">
              <a:solidFill>
                <a:schemeClr val="accent6">
                  <a:lumMod val="75000"/>
                </a:schemeClr>
              </a:solidFill>
            </a:endParaRPr>
          </a:p>
        </p:txBody>
      </p:sp>
      <p:cxnSp>
        <p:nvCxnSpPr>
          <p:cNvPr id="7" name="Straight Connector 6"/>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 y="877621"/>
            <a:ext cx="7249334" cy="400110"/>
          </a:xfrm>
          <a:prstGeom prst="rect">
            <a:avLst/>
          </a:prstGeom>
          <a:noFill/>
        </p:spPr>
        <p:txBody>
          <a:bodyPr wrap="square" rtlCol="0">
            <a:spAutoFit/>
          </a:bodyPr>
          <a:lstStyle/>
          <a:p>
            <a:r>
              <a:rPr lang="el-GR" sz="2000" spc="-100" dirty="0" smtClean="0">
                <a:solidFill>
                  <a:srgbClr val="595959"/>
                </a:solidFill>
              </a:rPr>
              <a:t>Κυριότερα είδη νανοσωματιδίων που χρησιμοποιούνται για </a:t>
            </a:r>
            <a:r>
              <a:rPr lang="en-US" sz="2000" spc="-100" dirty="0" smtClean="0">
                <a:solidFill>
                  <a:srgbClr val="595959"/>
                </a:solidFill>
              </a:rPr>
              <a:t>drug delivery</a:t>
            </a:r>
            <a:endParaRPr lang="en-US" sz="2000" spc="-100" dirty="0">
              <a:solidFill>
                <a:srgbClr val="595959"/>
              </a:solidFill>
            </a:endParaRPr>
          </a:p>
        </p:txBody>
      </p:sp>
      <p:sp>
        <p:nvSpPr>
          <p:cNvPr id="9" name="Rectangle 8"/>
          <p:cNvSpPr/>
          <p:nvPr/>
        </p:nvSpPr>
        <p:spPr>
          <a:xfrm>
            <a:off x="626732" y="6494808"/>
            <a:ext cx="7916983" cy="276999"/>
          </a:xfrm>
          <a:prstGeom prst="rect">
            <a:avLst/>
          </a:prstGeom>
        </p:spPr>
        <p:txBody>
          <a:bodyPr wrap="square">
            <a:spAutoFit/>
          </a:bodyPr>
          <a:lstStyle/>
          <a:p>
            <a:pPr algn="ctr"/>
            <a:r>
              <a:rPr lang="en-US" sz="1200" spc="-100" dirty="0" err="1" smtClean="0">
                <a:solidFill>
                  <a:schemeClr val="tx1">
                    <a:lumMod val="65000"/>
                    <a:lumOff val="35000"/>
                  </a:schemeClr>
                </a:solidFill>
              </a:rPr>
              <a:t>Rijt</a:t>
            </a:r>
            <a:r>
              <a:rPr lang="en-US" sz="1200" spc="-100" dirty="0" smtClean="0">
                <a:solidFill>
                  <a:schemeClr val="tx1">
                    <a:lumMod val="65000"/>
                    <a:lumOff val="35000"/>
                  </a:schemeClr>
                </a:solidFill>
              </a:rPr>
              <a:t> et al 2010: </a:t>
            </a:r>
            <a:r>
              <a:rPr lang="en-US" sz="1200" dirty="0">
                <a:solidFill>
                  <a:schemeClr val="tx1">
                    <a:lumMod val="65000"/>
                    <a:lumOff val="35000"/>
                  </a:schemeClr>
                </a:solidFill>
              </a:rPr>
              <a:t>Medical nanoparticles for next generation drug delivery to the lungs</a:t>
            </a:r>
            <a:endParaRPr lang="en-US" sz="1200" spc="-100" dirty="0">
              <a:solidFill>
                <a:schemeClr val="tx1">
                  <a:lumMod val="65000"/>
                  <a:lumOff val="35000"/>
                </a:schemeClr>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1" y="1666165"/>
            <a:ext cx="7123162" cy="4379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32</a:t>
            </a:fld>
            <a:endParaRPr lang="en-US">
              <a:solidFill>
                <a:prstClr val="black">
                  <a:tint val="75000"/>
                </a:prstClr>
              </a:solidFill>
              <a:latin typeface="Calibri"/>
            </a:endParaRPr>
          </a:p>
        </p:txBody>
      </p:sp>
    </p:spTree>
    <p:extLst>
      <p:ext uri="{BB962C8B-B14F-4D97-AF65-F5344CB8AC3E}">
        <p14:creationId xmlns:p14="http://schemas.microsoft.com/office/powerpoint/2010/main" val="4478774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522"/>
            <a:ext cx="8229600" cy="3570450"/>
          </a:xfrm>
        </p:spPr>
        <p:txBody>
          <a:bodyPr>
            <a:noAutofit/>
          </a:bodyPr>
          <a:lstStyle/>
          <a:p>
            <a:pPr marL="0" indent="0">
              <a:lnSpc>
                <a:spcPct val="120000"/>
              </a:lnSpc>
              <a:buNone/>
            </a:pPr>
            <a:endParaRPr lang="el-GR" sz="2200" spc="-100" dirty="0" smtClean="0">
              <a:solidFill>
                <a:srgbClr val="595959"/>
              </a:solidFill>
            </a:endParaRPr>
          </a:p>
          <a:p>
            <a:pPr>
              <a:lnSpc>
                <a:spcPct val="120000"/>
              </a:lnSpc>
              <a:buFont typeface="Courier New"/>
              <a:buChar char="o"/>
            </a:pPr>
            <a:r>
              <a:rPr lang="el-GR" sz="2200" spc="-100" dirty="0" smtClean="0">
                <a:solidFill>
                  <a:srgbClr val="595959"/>
                </a:solidFill>
              </a:rPr>
              <a:t>Προστατευουν τα φάρμακα από χημική ή ενζυμική αποδόμηση</a:t>
            </a:r>
          </a:p>
          <a:p>
            <a:pPr>
              <a:lnSpc>
                <a:spcPct val="120000"/>
              </a:lnSpc>
              <a:buFont typeface="Courier New"/>
              <a:buChar char="o"/>
            </a:pPr>
            <a:r>
              <a:rPr lang="el-GR" sz="2200" spc="-100" dirty="0" smtClean="0">
                <a:solidFill>
                  <a:srgbClr val="595959"/>
                </a:solidFill>
              </a:rPr>
              <a:t>Βιοσυμβατά</a:t>
            </a:r>
            <a:endParaRPr lang="el-GR" sz="2200" spc="-100" dirty="0">
              <a:solidFill>
                <a:srgbClr val="595959"/>
              </a:solidFill>
            </a:endParaRPr>
          </a:p>
          <a:p>
            <a:pPr>
              <a:lnSpc>
                <a:spcPct val="120000"/>
              </a:lnSpc>
              <a:buFont typeface="Courier New"/>
              <a:buChar char="o"/>
            </a:pPr>
            <a:r>
              <a:rPr lang="el-GR" sz="2200" spc="-100" dirty="0">
                <a:solidFill>
                  <a:srgbClr val="595959"/>
                </a:solidFill>
              </a:rPr>
              <a:t>Σ</a:t>
            </a:r>
            <a:r>
              <a:rPr lang="el-GR" sz="2200" spc="-100" dirty="0" smtClean="0">
                <a:solidFill>
                  <a:srgbClr val="595959"/>
                </a:solidFill>
              </a:rPr>
              <a:t>ταθερά, χωρίς να δημιουργούν συσσωματώματα</a:t>
            </a:r>
            <a:endParaRPr lang="el-GR" sz="2200" spc="-100" dirty="0">
              <a:solidFill>
                <a:srgbClr val="595959"/>
              </a:solidFill>
            </a:endParaRPr>
          </a:p>
          <a:p>
            <a:pPr>
              <a:lnSpc>
                <a:spcPct val="120000"/>
              </a:lnSpc>
              <a:buFont typeface="Courier New"/>
              <a:buChar char="o"/>
            </a:pPr>
            <a:r>
              <a:rPr lang="el-GR" sz="2200" spc="-100" dirty="0" smtClean="0">
                <a:solidFill>
                  <a:srgbClr val="595959"/>
                </a:solidFill>
              </a:rPr>
              <a:t>Παρατεταμένος </a:t>
            </a:r>
            <a:r>
              <a:rPr lang="el-GR" sz="2200" spc="-100" dirty="0">
                <a:solidFill>
                  <a:srgbClr val="595959"/>
                </a:solidFill>
              </a:rPr>
              <a:t>χρόνος κυκλοφορίας στο </a:t>
            </a:r>
            <a:r>
              <a:rPr lang="el-GR" sz="2200" spc="-100" dirty="0" smtClean="0">
                <a:solidFill>
                  <a:srgbClr val="595959"/>
                </a:solidFill>
              </a:rPr>
              <a:t>αίμα</a:t>
            </a:r>
            <a:endParaRPr lang="el-GR" sz="2200" spc="-100" dirty="0">
              <a:solidFill>
                <a:srgbClr val="595959"/>
              </a:solidFill>
            </a:endParaRPr>
          </a:p>
          <a:p>
            <a:pPr>
              <a:lnSpc>
                <a:spcPct val="120000"/>
              </a:lnSpc>
              <a:buFont typeface="Courier New"/>
              <a:buChar char="o"/>
            </a:pPr>
            <a:r>
              <a:rPr lang="el-GR" sz="2200" spc="-100" dirty="0" smtClean="0">
                <a:solidFill>
                  <a:srgbClr val="595959"/>
                </a:solidFill>
              </a:rPr>
              <a:t>Φέρουν ειδικά μόρια </a:t>
            </a:r>
            <a:r>
              <a:rPr lang="el-GR" sz="2200" spc="-100" dirty="0">
                <a:solidFill>
                  <a:srgbClr val="595959"/>
                </a:solidFill>
              </a:rPr>
              <a:t>για στόχευση στον </a:t>
            </a:r>
            <a:r>
              <a:rPr lang="el-GR" sz="2200" spc="-100" dirty="0" smtClean="0">
                <a:solidFill>
                  <a:srgbClr val="595959"/>
                </a:solidFill>
              </a:rPr>
              <a:t>ΑΕΦ </a:t>
            </a:r>
          </a:p>
          <a:p>
            <a:pPr>
              <a:lnSpc>
                <a:spcPct val="120000"/>
              </a:lnSpc>
              <a:buFont typeface="Courier New"/>
              <a:buChar char="o"/>
            </a:pPr>
            <a:r>
              <a:rPr lang="el-GR" sz="2200" spc="-100" dirty="0" smtClean="0">
                <a:solidFill>
                  <a:srgbClr val="595959"/>
                </a:solidFill>
              </a:rPr>
              <a:t>Ικανότητα </a:t>
            </a:r>
            <a:r>
              <a:rPr lang="el-GR" sz="2200" spc="-100" dirty="0">
                <a:solidFill>
                  <a:srgbClr val="595959"/>
                </a:solidFill>
              </a:rPr>
              <a:t>ελεγχόμενης απελευθέρωσης φαρμάκου</a:t>
            </a:r>
            <a:r>
              <a:rPr lang="el-GR" sz="2200" dirty="0">
                <a:solidFill>
                  <a:srgbClr val="595959"/>
                </a:solidFill>
              </a:rPr>
              <a:t/>
            </a:r>
            <a:br>
              <a:rPr lang="el-GR" sz="2200" dirty="0">
                <a:solidFill>
                  <a:srgbClr val="595959"/>
                </a:solidFill>
              </a:rPr>
            </a:br>
            <a:r>
              <a:rPr lang="el-GR" sz="2200" dirty="0">
                <a:solidFill>
                  <a:srgbClr val="595959"/>
                </a:solidFill>
              </a:rPr>
              <a:t/>
            </a:r>
            <a:br>
              <a:rPr lang="el-GR" sz="2200" dirty="0">
                <a:solidFill>
                  <a:srgbClr val="595959"/>
                </a:solidFill>
              </a:rPr>
            </a:br>
            <a:endParaRPr lang="el-GR" sz="2200" dirty="0">
              <a:solidFill>
                <a:srgbClr val="595959"/>
              </a:solidFill>
            </a:endParaRPr>
          </a:p>
          <a:p>
            <a:pPr algn="just">
              <a:lnSpc>
                <a:spcPct val="120000"/>
              </a:lnSpc>
              <a:buFont typeface="Courier New"/>
              <a:buChar char="o"/>
            </a:pPr>
            <a:endParaRPr lang="en-US" sz="2200" i="1" dirty="0">
              <a:solidFill>
                <a:srgbClr val="595959"/>
              </a:solidFill>
            </a:endParaRPr>
          </a:p>
        </p:txBody>
      </p:sp>
      <p:cxnSp>
        <p:nvCxnSpPr>
          <p:cNvPr id="5" name="Straight Connector 4"/>
          <p:cNvCxnSpPr/>
          <p:nvPr/>
        </p:nvCxnSpPr>
        <p:spPr>
          <a:xfrm flipV="1">
            <a:off x="457200" y="105857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457200" y="282806"/>
            <a:ext cx="8229600" cy="1143000"/>
          </a:xfrm>
        </p:spPr>
        <p:txBody>
          <a:bodyPr>
            <a:normAutofit/>
          </a:bodyPr>
          <a:lstStyle/>
          <a:p>
            <a:pPr algn="l"/>
            <a:r>
              <a:rPr lang="en-US" sz="2400" dirty="0" smtClean="0">
                <a:solidFill>
                  <a:schemeClr val="accent6">
                    <a:lumMod val="75000"/>
                  </a:schemeClr>
                </a:solidFill>
              </a:rPr>
              <a:t>Drug delivery</a:t>
            </a:r>
            <a:endParaRPr lang="en-US" sz="2600" b="1" dirty="0">
              <a:solidFill>
                <a:schemeClr val="accent6">
                  <a:lumMod val="75000"/>
                </a:schemeClr>
              </a:solidFill>
            </a:endParaRPr>
          </a:p>
        </p:txBody>
      </p:sp>
      <p:sp>
        <p:nvSpPr>
          <p:cNvPr id="7" name="TextBox 6"/>
          <p:cNvSpPr txBox="1"/>
          <p:nvPr/>
        </p:nvSpPr>
        <p:spPr>
          <a:xfrm>
            <a:off x="457200" y="1117875"/>
            <a:ext cx="7249334" cy="400110"/>
          </a:xfrm>
          <a:prstGeom prst="rect">
            <a:avLst/>
          </a:prstGeom>
          <a:noFill/>
        </p:spPr>
        <p:txBody>
          <a:bodyPr wrap="square" rtlCol="0">
            <a:spAutoFit/>
          </a:bodyPr>
          <a:lstStyle/>
          <a:p>
            <a:r>
              <a:rPr lang="el-GR" sz="2000" spc="-100" dirty="0" smtClean="0">
                <a:solidFill>
                  <a:srgbClr val="595959"/>
                </a:solidFill>
              </a:rPr>
              <a:t>Πλεονεκτήματα νανοσωματιδίων ως μεταφορείς φαρμάκων</a:t>
            </a:r>
            <a:endParaRPr lang="en-US" sz="2000" spc="-100" dirty="0">
              <a:solidFill>
                <a:srgbClr val="595959"/>
              </a:solidFill>
            </a:endParaRP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424070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2552"/>
            <a:ext cx="8229600" cy="1143000"/>
          </a:xfrm>
        </p:spPr>
        <p:txBody>
          <a:bodyPr>
            <a:normAutofit/>
          </a:bodyPr>
          <a:lstStyle/>
          <a:p>
            <a:pPr algn="l"/>
            <a:r>
              <a:rPr lang="en-US" sz="2400" dirty="0" smtClean="0">
                <a:solidFill>
                  <a:schemeClr val="accent6">
                    <a:lumMod val="75000"/>
                  </a:schemeClr>
                </a:solidFill>
              </a:rPr>
              <a:t>Drug delivery</a:t>
            </a:r>
            <a:endParaRPr lang="en-US" sz="2600" b="1" dirty="0">
              <a:solidFill>
                <a:schemeClr val="accent6">
                  <a:lumMod val="75000"/>
                </a:schemeClr>
              </a:solidFill>
            </a:endParaRPr>
          </a:p>
        </p:txBody>
      </p:sp>
      <p:cxnSp>
        <p:nvCxnSpPr>
          <p:cNvPr id="7" name="Straight Connector 6"/>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Content Placeholder 3"/>
          <p:cNvPicPr>
            <a:picLocks noGrp="1" noChangeAspect="1"/>
          </p:cNvPicPr>
          <p:nvPr>
            <p:ph idx="1"/>
          </p:nvPr>
        </p:nvPicPr>
        <p:blipFill rotWithShape="1">
          <a:blip r:embed="rId3"/>
          <a:srcRect l="-2324" r="-1181"/>
          <a:stretch/>
        </p:blipFill>
        <p:spPr>
          <a:xfrm>
            <a:off x="1324509" y="1046826"/>
            <a:ext cx="6261879" cy="5389711"/>
          </a:xfrm>
        </p:spPr>
      </p:pic>
      <p:sp>
        <p:nvSpPr>
          <p:cNvPr id="8" name="Rectangle 7"/>
          <p:cNvSpPr/>
          <p:nvPr/>
        </p:nvSpPr>
        <p:spPr>
          <a:xfrm>
            <a:off x="982133" y="6528831"/>
            <a:ext cx="6756400" cy="393954"/>
          </a:xfrm>
          <a:prstGeom prst="rect">
            <a:avLst/>
          </a:prstGeom>
        </p:spPr>
        <p:txBody>
          <a:bodyPr wrap="square">
            <a:spAutoFit/>
          </a:bodyPr>
          <a:lstStyle/>
          <a:p>
            <a:pPr algn="ctr">
              <a:lnSpc>
                <a:spcPct val="80000"/>
              </a:lnSpc>
            </a:pPr>
            <a:r>
              <a:rPr lang="en-US" sz="1200" spc="-100" dirty="0" err="1" smtClean="0">
                <a:solidFill>
                  <a:srgbClr val="595959"/>
                </a:solidFill>
              </a:rPr>
              <a:t>Saraiva</a:t>
            </a:r>
            <a:r>
              <a:rPr lang="en-US" sz="1200" spc="-100" dirty="0" smtClean="0">
                <a:solidFill>
                  <a:srgbClr val="595959"/>
                </a:solidFill>
              </a:rPr>
              <a:t> et al 2016: </a:t>
            </a:r>
            <a:r>
              <a:rPr lang="en-US" sz="1200" dirty="0">
                <a:solidFill>
                  <a:srgbClr val="595959"/>
                </a:solidFill>
              </a:rPr>
              <a:t>Nanoparticle-mediated brain drug delivery: Overcoming blood–brain barrier to treat neurodegenerative diseases </a:t>
            </a: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15243683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2552"/>
            <a:ext cx="8229600" cy="1143000"/>
          </a:xfrm>
        </p:spPr>
        <p:txBody>
          <a:bodyPr>
            <a:normAutofit/>
          </a:bodyPr>
          <a:lstStyle/>
          <a:p>
            <a:pPr algn="l"/>
            <a:r>
              <a:rPr lang="en-US" sz="2400" dirty="0" smtClean="0">
                <a:solidFill>
                  <a:schemeClr val="accent6">
                    <a:lumMod val="75000"/>
                  </a:schemeClr>
                </a:solidFill>
              </a:rPr>
              <a:t>Drug delivery</a:t>
            </a:r>
            <a:endParaRPr lang="en-US" sz="2600" b="1" dirty="0">
              <a:solidFill>
                <a:schemeClr val="accent6">
                  <a:lumMod val="75000"/>
                </a:schemeClr>
              </a:solidFill>
            </a:endParaRPr>
          </a:p>
        </p:txBody>
      </p:sp>
      <p:cxnSp>
        <p:nvCxnSpPr>
          <p:cNvPr id="7" name="Straight Connector 6"/>
          <p:cNvCxnSpPr/>
          <p:nvPr/>
        </p:nvCxnSpPr>
        <p:spPr>
          <a:xfrm flipV="1">
            <a:off x="457200" y="79796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Content Placeholder 3"/>
          <p:cNvPicPr>
            <a:picLocks noGrp="1" noChangeAspect="1"/>
          </p:cNvPicPr>
          <p:nvPr>
            <p:ph idx="1"/>
          </p:nvPr>
        </p:nvPicPr>
        <p:blipFill rotWithShape="1">
          <a:blip r:embed="rId3"/>
          <a:srcRect l="-2092" r="-2368"/>
          <a:stretch/>
        </p:blipFill>
        <p:spPr>
          <a:xfrm>
            <a:off x="1287283" y="1045833"/>
            <a:ext cx="6088635" cy="5425125"/>
          </a:xfrm>
        </p:spPr>
      </p:pic>
      <p:sp>
        <p:nvSpPr>
          <p:cNvPr id="10" name="Rectangle 9"/>
          <p:cNvSpPr/>
          <p:nvPr/>
        </p:nvSpPr>
        <p:spPr>
          <a:xfrm>
            <a:off x="982133" y="6528831"/>
            <a:ext cx="6756400" cy="393954"/>
          </a:xfrm>
          <a:prstGeom prst="rect">
            <a:avLst/>
          </a:prstGeom>
        </p:spPr>
        <p:txBody>
          <a:bodyPr wrap="square">
            <a:spAutoFit/>
          </a:bodyPr>
          <a:lstStyle/>
          <a:p>
            <a:pPr algn="ctr">
              <a:lnSpc>
                <a:spcPct val="80000"/>
              </a:lnSpc>
            </a:pPr>
            <a:r>
              <a:rPr lang="en-US" sz="1200" spc="-100" dirty="0" err="1" smtClean="0">
                <a:solidFill>
                  <a:srgbClr val="595959"/>
                </a:solidFill>
              </a:rPr>
              <a:t>Saraiva</a:t>
            </a:r>
            <a:r>
              <a:rPr lang="en-US" sz="1200" spc="-100" dirty="0" smtClean="0">
                <a:solidFill>
                  <a:srgbClr val="595959"/>
                </a:solidFill>
              </a:rPr>
              <a:t> et al 2016: </a:t>
            </a:r>
            <a:r>
              <a:rPr lang="en-US" sz="1200" dirty="0">
                <a:solidFill>
                  <a:srgbClr val="595959"/>
                </a:solidFill>
              </a:rPr>
              <a:t>Nanoparticle-mediated brain drug delivery: Overcoming blood–brain barrier to treat neurodegenerative diseases </a:t>
            </a:r>
          </a:p>
        </p:txBody>
      </p:sp>
      <p:sp>
        <p:nvSpPr>
          <p:cNvPr id="2" name="Slide Number Placeholder 1"/>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35</a:t>
            </a:fld>
            <a:endParaRPr lang="en-US">
              <a:solidFill>
                <a:prstClr val="black">
                  <a:tint val="75000"/>
                </a:prstClr>
              </a:solidFill>
              <a:latin typeface="Calibri"/>
            </a:endParaRPr>
          </a:p>
        </p:txBody>
      </p:sp>
    </p:spTree>
    <p:extLst>
      <p:ext uri="{BB962C8B-B14F-4D97-AF65-F5344CB8AC3E}">
        <p14:creationId xmlns:p14="http://schemas.microsoft.com/office/powerpoint/2010/main" val="22912505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645"/>
            <a:ext cx="8229600" cy="1143000"/>
          </a:xfrm>
        </p:spPr>
        <p:txBody>
          <a:bodyPr>
            <a:normAutofit/>
          </a:bodyPr>
          <a:lstStyle/>
          <a:p>
            <a:pPr algn="l"/>
            <a:r>
              <a:rPr lang="el-GR" sz="2400" dirty="0" smtClean="0">
                <a:solidFill>
                  <a:schemeClr val="tx1">
                    <a:lumMod val="75000"/>
                    <a:lumOff val="25000"/>
                  </a:schemeClr>
                </a:solidFill>
              </a:rPr>
              <a:t>Συμπερασματικά....</a:t>
            </a:r>
            <a:endParaRPr lang="en-US" sz="2400" b="1" dirty="0">
              <a:solidFill>
                <a:schemeClr val="tx1">
                  <a:lumMod val="75000"/>
                  <a:lumOff val="25000"/>
                </a:schemeClr>
              </a:solidFill>
            </a:endParaRPr>
          </a:p>
        </p:txBody>
      </p:sp>
      <p:sp>
        <p:nvSpPr>
          <p:cNvPr id="3" name="Content Placeholder 2"/>
          <p:cNvSpPr>
            <a:spLocks noGrp="1"/>
          </p:cNvSpPr>
          <p:nvPr>
            <p:ph idx="1"/>
          </p:nvPr>
        </p:nvSpPr>
        <p:spPr>
          <a:xfrm>
            <a:off x="457200" y="1258249"/>
            <a:ext cx="8229600" cy="4387747"/>
          </a:xfrm>
        </p:spPr>
        <p:txBody>
          <a:bodyPr>
            <a:normAutofit/>
          </a:bodyPr>
          <a:lstStyle/>
          <a:p>
            <a:pPr marL="0" lvl="1" indent="0" algn="just">
              <a:buNone/>
            </a:pPr>
            <a:endParaRPr lang="el-GR" sz="1400" spc="-100" dirty="0">
              <a:solidFill>
                <a:schemeClr val="tx1">
                  <a:lumMod val="65000"/>
                  <a:lumOff val="35000"/>
                </a:schemeClr>
              </a:solidFill>
            </a:endParaRPr>
          </a:p>
          <a:p>
            <a:pPr marL="342900" lvl="1" indent="-342900" algn="just">
              <a:buFont typeface="Courier New"/>
              <a:buChar char="o"/>
            </a:pPr>
            <a:r>
              <a:rPr lang="el-GR" sz="2200" spc="-100" dirty="0" smtClean="0">
                <a:solidFill>
                  <a:schemeClr val="tx1">
                    <a:lumMod val="65000"/>
                    <a:lumOff val="35000"/>
                  </a:schemeClr>
                </a:solidFill>
              </a:rPr>
              <a:t>Η ανάπτυξη νέων φαρμάκων για τη θεραπεία νευρολογικών παθήσεων παρουσιάζει σημαντικές προκλήσεις τόσο για την ακαδημαϊκή όσο και την φαρμακευτική κοινότητα.</a:t>
            </a:r>
          </a:p>
          <a:p>
            <a:pPr marL="342900" lvl="1" indent="-342900" algn="just">
              <a:buFont typeface="Courier New"/>
              <a:buChar char="o"/>
            </a:pPr>
            <a:endParaRPr lang="el-GR" sz="1400" spc="-100" dirty="0" smtClean="0">
              <a:solidFill>
                <a:schemeClr val="tx1">
                  <a:lumMod val="65000"/>
                  <a:lumOff val="35000"/>
                </a:schemeClr>
              </a:solidFill>
            </a:endParaRPr>
          </a:p>
          <a:p>
            <a:pPr marL="342900" lvl="1" indent="-342900" algn="just">
              <a:buFont typeface="Courier New"/>
              <a:buChar char="o"/>
            </a:pPr>
            <a:r>
              <a:rPr lang="el-GR" sz="2200" spc="-100" dirty="0" smtClean="0">
                <a:solidFill>
                  <a:schemeClr val="tx1">
                    <a:lumMod val="65000"/>
                    <a:lumOff val="35000"/>
                  </a:schemeClr>
                </a:solidFill>
              </a:rPr>
              <a:t>Τα νανοσωματίδια φαίνεται να ανοίγουν νέες προοπτικές στη διάγνωση και τη θεραπεία νευρολογικών παθήσεων.</a:t>
            </a:r>
          </a:p>
          <a:p>
            <a:pPr marL="342900" lvl="1" indent="-342900" algn="just">
              <a:buFont typeface="Courier New"/>
              <a:buChar char="o"/>
            </a:pPr>
            <a:endParaRPr lang="el-GR" sz="1400" spc="-100" dirty="0" smtClean="0">
              <a:solidFill>
                <a:schemeClr val="tx1">
                  <a:lumMod val="65000"/>
                  <a:lumOff val="35000"/>
                </a:schemeClr>
              </a:solidFill>
            </a:endParaRPr>
          </a:p>
          <a:p>
            <a:pPr marL="342900" lvl="1" indent="-342900" algn="just">
              <a:buFont typeface="Courier New"/>
              <a:buChar char="o"/>
            </a:pPr>
            <a:r>
              <a:rPr lang="el-GR" sz="2200" spc="-100" dirty="0" smtClean="0">
                <a:solidFill>
                  <a:schemeClr val="tx1">
                    <a:lumMod val="65000"/>
                    <a:lumOff val="35000"/>
                  </a:schemeClr>
                </a:solidFill>
              </a:rPr>
              <a:t>Απαιτούνται περισσότερες μελέτες για θέματα όπως: ο τρόπος που διαπερνούν τα νανοσωματίδια τον ΑΕΦ, η επίδραση των νανοσωματιδίων στο ΚΝΣ όταν διαπεράσουν τον ΑΕΦ και η τοξικότητα .</a:t>
            </a:r>
          </a:p>
          <a:p>
            <a:pPr marL="342900" lvl="1" indent="-342900" algn="just">
              <a:buFont typeface="Courier New"/>
              <a:buChar char="o"/>
            </a:pPr>
            <a:endParaRPr lang="el-GR" sz="2200" spc="-100" dirty="0">
              <a:solidFill>
                <a:schemeClr val="tx1">
                  <a:lumMod val="65000"/>
                  <a:lumOff val="35000"/>
                </a:schemeClr>
              </a:solidFill>
            </a:endParaRPr>
          </a:p>
          <a:p>
            <a:pPr algn="just">
              <a:buFont typeface="Courier New"/>
              <a:buChar char="o"/>
            </a:pPr>
            <a:endParaRPr lang="en-US" sz="2000" dirty="0">
              <a:solidFill>
                <a:schemeClr val="tx1">
                  <a:lumMod val="65000"/>
                  <a:lumOff val="35000"/>
                </a:schemeClr>
              </a:solidFill>
            </a:endParaRPr>
          </a:p>
          <a:p>
            <a:pPr algn="just">
              <a:buFont typeface="Courier New"/>
              <a:buChar char="o"/>
            </a:pPr>
            <a:endParaRPr lang="en-US" sz="2000" i="1" dirty="0">
              <a:solidFill>
                <a:schemeClr val="tx1">
                  <a:lumMod val="65000"/>
                  <a:lumOff val="35000"/>
                </a:schemeClr>
              </a:solidFill>
            </a:endParaRPr>
          </a:p>
        </p:txBody>
      </p:sp>
      <p:cxnSp>
        <p:nvCxnSpPr>
          <p:cNvPr id="5" name="Straight Connector 4"/>
          <p:cNvCxnSpPr/>
          <p:nvPr/>
        </p:nvCxnSpPr>
        <p:spPr>
          <a:xfrm flipV="1">
            <a:off x="457200" y="1144378"/>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63C41799-B6CD-0341-9993-CE58C8827A95}" type="slidenum">
              <a:rPr lang="en-US" smtClean="0">
                <a:solidFill>
                  <a:prstClr val="black">
                    <a:tint val="75000"/>
                  </a:prstClr>
                </a:solidFill>
                <a:latin typeface="Calibri"/>
              </a:rPr>
              <a:pPr/>
              <a:t>36</a:t>
            </a:fld>
            <a:endParaRPr lang="en-US">
              <a:solidFill>
                <a:prstClr val="black">
                  <a:tint val="75000"/>
                </a:prstClr>
              </a:solidFill>
              <a:latin typeface="Calibri"/>
            </a:endParaRPr>
          </a:p>
        </p:txBody>
      </p:sp>
    </p:spTree>
    <p:extLst>
      <p:ext uri="{BB962C8B-B14F-4D97-AF65-F5344CB8AC3E}">
        <p14:creationId xmlns:p14="http://schemas.microsoft.com/office/powerpoint/2010/main" val="35212897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760" y="525827"/>
            <a:ext cx="7772400" cy="1679575"/>
          </a:xfrm>
        </p:spPr>
        <p:txBody>
          <a:bodyPr>
            <a:normAutofit/>
          </a:bodyPr>
          <a:lstStyle/>
          <a:p>
            <a:r>
              <a:rPr lang="el-GR" sz="2900" i="1" spc="-100" dirty="0" smtClean="0">
                <a:solidFill>
                  <a:schemeClr val="tx2">
                    <a:lumMod val="75000"/>
                  </a:schemeClr>
                </a:solidFill>
                <a:cs typeface="Noteworthy Light"/>
              </a:rPr>
              <a:t>Σας ευχαριστώ για την προσοχή σας!</a:t>
            </a:r>
            <a:r>
              <a:rPr lang="en-US" sz="2900" i="1" dirty="0" smtClean="0">
                <a:solidFill>
                  <a:schemeClr val="tx2">
                    <a:lumMod val="75000"/>
                  </a:schemeClr>
                </a:solidFill>
                <a:cs typeface="Noteworthy Light"/>
              </a:rPr>
              <a:t/>
            </a:r>
            <a:br>
              <a:rPr lang="en-US" sz="2900" i="1" dirty="0" smtClean="0">
                <a:solidFill>
                  <a:schemeClr val="tx2">
                    <a:lumMod val="75000"/>
                  </a:schemeClr>
                </a:solidFill>
                <a:cs typeface="Noteworthy Light"/>
              </a:rPr>
            </a:br>
            <a:endParaRPr lang="en-US" sz="2900" i="1" dirty="0">
              <a:solidFill>
                <a:schemeClr val="tx2">
                  <a:lumMod val="75000"/>
                </a:schemeClr>
              </a:solidFill>
              <a:cs typeface="Noteworthy Light"/>
            </a:endParaRPr>
          </a:p>
        </p:txBody>
      </p:sp>
      <p:pic>
        <p:nvPicPr>
          <p:cNvPr id="7" name="Picture 6"/>
          <p:cNvPicPr>
            <a:picLocks noChangeAspect="1"/>
          </p:cNvPicPr>
          <p:nvPr/>
        </p:nvPicPr>
        <p:blipFill rotWithShape="1">
          <a:blip r:embed="rId2"/>
          <a:srcRect b="15158"/>
          <a:stretch/>
        </p:blipFill>
        <p:spPr>
          <a:xfrm>
            <a:off x="1019112" y="1822052"/>
            <a:ext cx="7255008" cy="4532335"/>
          </a:xfrm>
          <a:prstGeom prst="rect">
            <a:avLst/>
          </a:prstGeom>
        </p:spPr>
      </p:pic>
    </p:spTree>
    <p:extLst>
      <p:ext uri="{BB962C8B-B14F-4D97-AF65-F5344CB8AC3E}">
        <p14:creationId xmlns:p14="http://schemas.microsoft.com/office/powerpoint/2010/main" val="24602642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l-GR" sz="2400" dirty="0" smtClean="0">
                <a:solidFill>
                  <a:schemeClr val="tx1">
                    <a:lumMod val="65000"/>
                    <a:lumOff val="35000"/>
                  </a:schemeClr>
                </a:solidFill>
              </a:rPr>
              <a:t>Μέγεθος νανοσωματιδίων</a:t>
            </a:r>
            <a:endParaRPr lang="en-US" sz="2400" dirty="0">
              <a:solidFill>
                <a:schemeClr val="tx1">
                  <a:lumMod val="65000"/>
                  <a:lumOff val="35000"/>
                </a:schemeClr>
              </a:solidFill>
            </a:endParaRPr>
          </a:p>
        </p:txBody>
      </p:sp>
      <p:cxnSp>
        <p:nvCxnSpPr>
          <p:cNvPr id="5" name="Straight Connector 4"/>
          <p:cNvCxnSpPr/>
          <p:nvPr/>
        </p:nvCxnSpPr>
        <p:spPr>
          <a:xfrm flipV="1">
            <a:off x="457200" y="1044833"/>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457200" y="1800991"/>
            <a:ext cx="8229600" cy="3508884"/>
          </a:xfrm>
          <a:prstGeom prst="rect">
            <a:avLst/>
          </a:prstGeom>
        </p:spPr>
      </p:pic>
      <p:sp>
        <p:nvSpPr>
          <p:cNvPr id="3" name="TextBox 2"/>
          <p:cNvSpPr txBox="1"/>
          <p:nvPr/>
        </p:nvSpPr>
        <p:spPr>
          <a:xfrm>
            <a:off x="2157694" y="5720651"/>
            <a:ext cx="4537323" cy="461665"/>
          </a:xfrm>
          <a:prstGeom prst="rect">
            <a:avLst/>
          </a:prstGeom>
          <a:noFill/>
        </p:spPr>
        <p:txBody>
          <a:bodyPr wrap="square" rtlCol="0">
            <a:spAutoFit/>
          </a:bodyPr>
          <a:lstStyle/>
          <a:p>
            <a:r>
              <a:rPr lang="en-US" sz="2400" dirty="0" smtClean="0">
                <a:solidFill>
                  <a:srgbClr val="FF0000"/>
                </a:solidFill>
              </a:rPr>
              <a:t>10</a:t>
            </a:r>
            <a:r>
              <a:rPr lang="en-US" sz="2400" baseline="30000" dirty="0" smtClean="0">
                <a:solidFill>
                  <a:srgbClr val="FF0000"/>
                </a:solidFill>
              </a:rPr>
              <a:t>9</a:t>
            </a:r>
            <a:r>
              <a:rPr lang="en-US" sz="2400" dirty="0" smtClean="0">
                <a:solidFill>
                  <a:srgbClr val="FF0000"/>
                </a:solidFill>
              </a:rPr>
              <a:t> nm = 1.000.000.000 nm = 1 m</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fld id="{63C41799-B6CD-0341-9993-CE58C8827A95}" type="slidenum">
              <a:rPr lang="en-US" smtClean="0"/>
              <a:t>4</a:t>
            </a:fld>
            <a:endParaRPr lang="en-US"/>
          </a:p>
        </p:txBody>
      </p:sp>
    </p:spTree>
    <p:extLst>
      <p:ext uri="{BB962C8B-B14F-4D97-AF65-F5344CB8AC3E}">
        <p14:creationId xmlns:p14="http://schemas.microsoft.com/office/powerpoint/2010/main" val="6881649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844494098"/>
              </p:ext>
            </p:extLst>
          </p:nvPr>
        </p:nvGraphicFramePr>
        <p:xfrm>
          <a:off x="457200" y="1051719"/>
          <a:ext cx="8229600" cy="5841823"/>
        </p:xfrm>
        <a:graphic>
          <a:graphicData uri="http://schemas.openxmlformats.org/presentationml/2006/ole">
            <mc:AlternateContent xmlns:mc="http://schemas.openxmlformats.org/markup-compatibility/2006">
              <mc:Choice xmlns:v="urn:schemas-microsoft-com:vml" Requires="v">
                <p:oleObj spid="_x0000_s1325" name="Document" r:id="rId3" imgW="7213600" imgH="5067300" progId="Word.Document.12">
                  <p:link updateAutomatic="1"/>
                </p:oleObj>
              </mc:Choice>
              <mc:Fallback>
                <p:oleObj name="Document" r:id="rId3" imgW="7213600" imgH="5067300" progId="Word.Document.12">
                  <p:link updateAutomatic="1"/>
                  <p:pic>
                    <p:nvPicPr>
                      <p:cNvPr id="0" name=""/>
                      <p:cNvPicPr/>
                      <p:nvPr/>
                    </p:nvPicPr>
                    <p:blipFill>
                      <a:blip r:embed="rId4"/>
                      <a:stretch>
                        <a:fillRect/>
                      </a:stretch>
                    </p:blipFill>
                    <p:spPr>
                      <a:xfrm>
                        <a:off x="457200" y="1051719"/>
                        <a:ext cx="8229600" cy="5841823"/>
                      </a:xfrm>
                      <a:prstGeom prst="rect">
                        <a:avLst/>
                      </a:prstGeom>
                    </p:spPr>
                  </p:pic>
                </p:oleObj>
              </mc:Fallback>
            </mc:AlternateContent>
          </a:graphicData>
        </a:graphic>
      </p:graphicFrame>
      <p:pic>
        <p:nvPicPr>
          <p:cNvPr id="12" name="Picture 11" descr="Screen Shot 2017-03-20 at 5.01.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840" y="4619068"/>
            <a:ext cx="571826" cy="576000"/>
          </a:xfrm>
          <a:prstGeom prst="rect">
            <a:avLst/>
          </a:prstGeom>
        </p:spPr>
      </p:pic>
      <p:sp>
        <p:nvSpPr>
          <p:cNvPr id="2" name="Title 1"/>
          <p:cNvSpPr>
            <a:spLocks noGrp="1"/>
          </p:cNvSpPr>
          <p:nvPr>
            <p:ph type="title"/>
          </p:nvPr>
        </p:nvSpPr>
        <p:spPr>
          <a:xfrm>
            <a:off x="457200" y="-32667"/>
            <a:ext cx="8229600" cy="1143000"/>
          </a:xfrm>
        </p:spPr>
        <p:txBody>
          <a:bodyPr>
            <a:normAutofit/>
          </a:bodyPr>
          <a:lstStyle/>
          <a:p>
            <a:pPr algn="l"/>
            <a:r>
              <a:rPr lang="el-GR" sz="2400" dirty="0" smtClean="0">
                <a:solidFill>
                  <a:schemeClr val="tx1">
                    <a:lumMod val="65000"/>
                    <a:lumOff val="35000"/>
                  </a:schemeClr>
                </a:solidFill>
              </a:rPr>
              <a:t>Κυριότερα είδη νανοσωματιδίων</a:t>
            </a:r>
            <a:endParaRPr lang="en-US" sz="2400" dirty="0">
              <a:solidFill>
                <a:schemeClr val="tx1">
                  <a:lumMod val="65000"/>
                  <a:lumOff val="35000"/>
                </a:schemeClr>
              </a:solidFill>
            </a:endParaRPr>
          </a:p>
        </p:txBody>
      </p:sp>
      <p:cxnSp>
        <p:nvCxnSpPr>
          <p:cNvPr id="5" name="Straight Connector 4"/>
          <p:cNvCxnSpPr/>
          <p:nvPr/>
        </p:nvCxnSpPr>
        <p:spPr>
          <a:xfrm flipV="1">
            <a:off x="457200" y="737528"/>
            <a:ext cx="8229600" cy="40974"/>
          </a:xfrm>
          <a:prstGeom prst="line">
            <a:avLst/>
          </a:prstGeom>
          <a:ln w="3175" cmpd="sng">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6"/>
          <a:srcRect t="5090" r="81182" b="60630"/>
          <a:stretch/>
        </p:blipFill>
        <p:spPr>
          <a:xfrm>
            <a:off x="838794" y="1610739"/>
            <a:ext cx="481554" cy="464400"/>
          </a:xfrm>
          <a:prstGeom prst="rect">
            <a:avLst/>
          </a:prstGeom>
        </p:spPr>
      </p:pic>
      <p:pic>
        <p:nvPicPr>
          <p:cNvPr id="9" name="Picture 8" descr="Screen Shot 2017-03-20 at 4.59.0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979" y="2289946"/>
            <a:ext cx="647714" cy="586609"/>
          </a:xfrm>
          <a:prstGeom prst="rect">
            <a:avLst/>
          </a:prstGeom>
        </p:spPr>
      </p:pic>
      <p:pic>
        <p:nvPicPr>
          <p:cNvPr id="10" name="Picture 9" descr="Screen Shot 2017-03-20 at 4.59.5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577" y="3251926"/>
            <a:ext cx="658116" cy="597600"/>
          </a:xfrm>
          <a:prstGeom prst="rect">
            <a:avLst/>
          </a:prstGeom>
        </p:spPr>
      </p:pic>
      <p:pic>
        <p:nvPicPr>
          <p:cNvPr id="11" name="Picture 10" descr="Screen Shot 2017-03-20 at 5.00.5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877" y="3988632"/>
            <a:ext cx="562776" cy="542385"/>
          </a:xfrm>
          <a:prstGeom prst="rect">
            <a:avLst/>
          </a:prstGeom>
        </p:spPr>
      </p:pic>
      <p:pic>
        <p:nvPicPr>
          <p:cNvPr id="13" name="Picture 12" descr="nanoparticle.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667" y="5298452"/>
            <a:ext cx="543999" cy="489600"/>
          </a:xfrm>
          <a:prstGeom prst="rect">
            <a:avLst/>
          </a:prstGeom>
        </p:spPr>
      </p:pic>
      <p:pic>
        <p:nvPicPr>
          <p:cNvPr id="14" name="Picture 13" descr="Screen Shot 2017-03-20 at 5.09.41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3368" y="5954242"/>
            <a:ext cx="637260" cy="621525"/>
          </a:xfrm>
          <a:prstGeom prst="rect">
            <a:avLst/>
          </a:prstGeom>
        </p:spPr>
      </p:pic>
      <p:sp>
        <p:nvSpPr>
          <p:cNvPr id="3" name="Slide Number Placeholder 2"/>
          <p:cNvSpPr>
            <a:spLocks noGrp="1"/>
          </p:cNvSpPr>
          <p:nvPr>
            <p:ph type="sldNum" sz="quarter" idx="12"/>
          </p:nvPr>
        </p:nvSpPr>
        <p:spPr/>
        <p:txBody>
          <a:bodyPr/>
          <a:lstStyle/>
          <a:p>
            <a:fld id="{63C41799-B6CD-0341-9993-CE58C8827A95}" type="slidenum">
              <a:rPr lang="en-US" smtClean="0"/>
              <a:t>5</a:t>
            </a:fld>
            <a:endParaRPr lang="en-US"/>
          </a:p>
        </p:txBody>
      </p:sp>
    </p:spTree>
    <p:extLst>
      <p:ext uri="{BB962C8B-B14F-4D97-AF65-F5344CB8AC3E}">
        <p14:creationId xmlns:p14="http://schemas.microsoft.com/office/powerpoint/2010/main" val="30653024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2314" y="1046559"/>
            <a:ext cx="8239111" cy="1303200"/>
            <a:chOff x="4526927" y="2166425"/>
            <a:chExt cx="3540921" cy="2912012"/>
          </a:xfrm>
        </p:grpSpPr>
        <p:sp>
          <p:nvSpPr>
            <p:cNvPr id="3" name="Rectangle 2"/>
            <p:cNvSpPr/>
            <p:nvPr/>
          </p:nvSpPr>
          <p:spPr>
            <a:xfrm>
              <a:off x="4526927" y="2166425"/>
              <a:ext cx="3540921" cy="2912012"/>
            </a:xfrm>
            <a:prstGeom prst="rect">
              <a:avLst/>
            </a:prstGeom>
            <a:solidFill>
              <a:srgbClr val="00A2A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9" name="Rectangle 8"/>
            <p:cNvSpPr/>
            <p:nvPr/>
          </p:nvSpPr>
          <p:spPr>
            <a:xfrm>
              <a:off x="4846099" y="2289897"/>
              <a:ext cx="2792984" cy="962821"/>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Διαγνωστική</a:t>
              </a:r>
              <a:endParaRPr lang="en-US" sz="2200" spc="-100" dirty="0">
                <a:solidFill>
                  <a:schemeClr val="tx1">
                    <a:lumMod val="65000"/>
                    <a:lumOff val="35000"/>
                  </a:schemeClr>
                </a:solidFill>
                <a:latin typeface="Calibri"/>
                <a:ea typeface="맑은 고딕"/>
                <a:cs typeface="Calibri"/>
              </a:endParaRPr>
            </a:p>
          </p:txBody>
        </p:sp>
        <p:sp>
          <p:nvSpPr>
            <p:cNvPr id="8" name="Rectangle 7"/>
            <p:cNvSpPr/>
            <p:nvPr/>
          </p:nvSpPr>
          <p:spPr>
            <a:xfrm>
              <a:off x="4813652" y="2440300"/>
              <a:ext cx="19649" cy="8289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28" name="Rectangle 27"/>
            <p:cNvSpPr/>
            <p:nvPr/>
          </p:nvSpPr>
          <p:spPr>
            <a:xfrm>
              <a:off x="4857482" y="3217875"/>
              <a:ext cx="3043977" cy="1455693"/>
            </a:xfrm>
            <a:prstGeom prst="rect">
              <a:avLst/>
            </a:prstGeom>
          </p:spPr>
          <p:txBody>
            <a:bodyPr wrap="square">
              <a:spAutoFit/>
            </a:bodyPr>
            <a:lstStyle/>
            <a:p>
              <a:pPr marL="400050" indent="-400050" defTabSz="914400">
                <a:lnSpc>
                  <a:spcPct val="90000"/>
                </a:lnSpc>
                <a:buAutoNum type="romanLcParenR"/>
              </a:pPr>
              <a:r>
                <a:rPr lang="en-US" sz="2000" spc="-100" dirty="0" smtClean="0">
                  <a:solidFill>
                    <a:srgbClr val="595959"/>
                  </a:solidFill>
                  <a:latin typeface="Calibri"/>
                  <a:ea typeface="맑은 고딕"/>
                  <a:cs typeface="Calibri"/>
                </a:rPr>
                <a:t>in vitro (</a:t>
              </a:r>
              <a:r>
                <a:rPr lang="el-GR" sz="2000" spc="-100" dirty="0" smtClean="0">
                  <a:solidFill>
                    <a:srgbClr val="595959"/>
                  </a:solidFill>
                  <a:latin typeface="Calibri"/>
                  <a:ea typeface="맑은 고딕"/>
                  <a:cs typeface="Calibri"/>
                </a:rPr>
                <a:t>Βιοαισθητήρες)</a:t>
              </a:r>
              <a:endParaRPr lang="en-US" sz="2000" spc="-100" dirty="0" smtClean="0">
                <a:solidFill>
                  <a:srgbClr val="595959"/>
                </a:solidFill>
                <a:latin typeface="Calibri"/>
                <a:ea typeface="맑은 고딕"/>
                <a:cs typeface="Calibri"/>
              </a:endParaRPr>
            </a:p>
            <a:p>
              <a:pPr marL="400050" indent="-400050" defTabSz="914400">
                <a:lnSpc>
                  <a:spcPct val="90000"/>
                </a:lnSpc>
                <a:buAutoNum type="romanLcParenR"/>
              </a:pPr>
              <a:r>
                <a:rPr lang="en-US" sz="2000" spc="-100" dirty="0">
                  <a:solidFill>
                    <a:srgbClr val="595959"/>
                  </a:solidFill>
                  <a:latin typeface="Calibri"/>
                  <a:ea typeface="맑은 고딕"/>
                  <a:cs typeface="Calibri"/>
                </a:rPr>
                <a:t>i</a:t>
              </a:r>
              <a:r>
                <a:rPr lang="en-US" sz="2000" spc="-100" dirty="0" smtClean="0">
                  <a:solidFill>
                    <a:srgbClr val="595959"/>
                  </a:solidFill>
                  <a:latin typeface="Calibri"/>
                  <a:ea typeface="맑은 고딕"/>
                  <a:cs typeface="Calibri"/>
                </a:rPr>
                <a:t>n vivo </a:t>
              </a:r>
              <a:r>
                <a:rPr lang="el-GR" sz="2000" spc="-100" dirty="0" smtClean="0">
                  <a:solidFill>
                    <a:srgbClr val="595959"/>
                  </a:solidFill>
                  <a:latin typeface="Calibri"/>
                  <a:ea typeface="맑은 고딕"/>
                  <a:cs typeface="Calibri"/>
                </a:rPr>
                <a:t>(</a:t>
              </a:r>
              <a:r>
                <a:rPr lang="en-US" sz="2000" spc="-100" dirty="0" smtClean="0">
                  <a:solidFill>
                    <a:srgbClr val="595959"/>
                  </a:solidFill>
                  <a:latin typeface="Calibri"/>
                  <a:ea typeface="맑은 고딕"/>
                  <a:cs typeface="Calibri"/>
                </a:rPr>
                <a:t>CT, MRI, PET </a:t>
              </a:r>
              <a:r>
                <a:rPr lang="el-GR" sz="2000" spc="-100" dirty="0" smtClean="0">
                  <a:solidFill>
                    <a:srgbClr val="595959"/>
                  </a:solidFill>
                  <a:latin typeface="Calibri"/>
                  <a:ea typeface="맑은 고딕"/>
                  <a:cs typeface="Calibri"/>
                </a:rPr>
                <a:t>ως σκιαγραφικά μέσα αντίθεσης</a:t>
              </a:r>
              <a:r>
                <a:rPr lang="el-GR" sz="2000" dirty="0" smtClean="0">
                  <a:solidFill>
                    <a:srgbClr val="595959"/>
                  </a:solidFill>
                  <a:latin typeface="Calibri"/>
                  <a:ea typeface="맑은 고딕"/>
                  <a:cs typeface="Calibri"/>
                </a:rPr>
                <a:t>)</a:t>
              </a:r>
              <a:endParaRPr lang="en-US" sz="2000" dirty="0">
                <a:solidFill>
                  <a:srgbClr val="595959"/>
                </a:solidFill>
                <a:latin typeface="Calibri"/>
                <a:ea typeface="맑은 고딕"/>
                <a:cs typeface="Calibri"/>
              </a:endParaRPr>
            </a:p>
          </p:txBody>
        </p:sp>
      </p:grpSp>
      <p:sp>
        <p:nvSpPr>
          <p:cNvPr id="31" name="Rectangle 30"/>
          <p:cNvSpPr/>
          <p:nvPr/>
        </p:nvSpPr>
        <p:spPr>
          <a:xfrm>
            <a:off x="532314" y="2435832"/>
            <a:ext cx="8239111" cy="1317600"/>
          </a:xfrm>
          <a:prstGeom prst="rect">
            <a:avLst/>
          </a:prstGeom>
          <a:solidFill>
            <a:srgbClr val="F976F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66" name="Title 1"/>
          <p:cNvSpPr txBox="1">
            <a:spLocks/>
          </p:cNvSpPr>
          <p:nvPr/>
        </p:nvSpPr>
        <p:spPr>
          <a:xfrm>
            <a:off x="457200" y="110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rgbClr val="595959"/>
                </a:solidFill>
                <a:effectLst/>
                <a:uLnTx/>
                <a:uFillTx/>
                <a:latin typeface="Calibri"/>
                <a:ea typeface="+mj-ea"/>
                <a:cs typeface="+mj-cs"/>
              </a:rPr>
              <a:t>Εφαρμογ</a:t>
            </a:r>
            <a:r>
              <a:rPr lang="el-GR" sz="2400" dirty="0" smtClean="0">
                <a:solidFill>
                  <a:srgbClr val="595959"/>
                </a:solidFill>
                <a:latin typeface="Calibri"/>
              </a:rPr>
              <a:t>ές νανοϊατρικής</a:t>
            </a:r>
            <a:endParaRPr kumimoji="0" lang="en-US" sz="2400" b="0" i="0" u="none" strike="noStrike" kern="1200" cap="none" spc="0" normalizeH="0" baseline="0" noProof="0" dirty="0">
              <a:ln>
                <a:noFill/>
              </a:ln>
              <a:solidFill>
                <a:srgbClr val="595959"/>
              </a:solidFill>
              <a:effectLst/>
              <a:uLnTx/>
              <a:uFillTx/>
              <a:latin typeface="Calibri"/>
            </a:endParaRPr>
          </a:p>
        </p:txBody>
      </p:sp>
      <p:cxnSp>
        <p:nvCxnSpPr>
          <p:cNvPr id="67" name="Straight Connector 66"/>
          <p:cNvCxnSpPr/>
          <p:nvPr/>
        </p:nvCxnSpPr>
        <p:spPr>
          <a:xfrm flipV="1">
            <a:off x="457200" y="771301"/>
            <a:ext cx="8229600" cy="40974"/>
          </a:xfrm>
          <a:prstGeom prst="line">
            <a:avLst/>
          </a:prstGeom>
          <a:noFill/>
          <a:ln w="3175" cap="flat" cmpd="sng" algn="ctr">
            <a:solidFill>
              <a:srgbClr val="4BACC6">
                <a:lumMod val="75000"/>
              </a:srgbClr>
            </a:solidFill>
            <a:prstDash val="solid"/>
          </a:ln>
          <a:effectLst>
            <a:outerShdw blurRad="40000" dist="20000" dir="5400000" rotWithShape="0">
              <a:srgbClr val="000000">
                <a:alpha val="38000"/>
              </a:srgbClr>
            </a:outerShdw>
          </a:effectLst>
        </p:spPr>
      </p:cxnSp>
      <p:sp>
        <p:nvSpPr>
          <p:cNvPr id="73" name="Rectangle 72"/>
          <p:cNvSpPr/>
          <p:nvPr/>
        </p:nvSpPr>
        <p:spPr>
          <a:xfrm>
            <a:off x="1294515" y="2515727"/>
            <a:ext cx="6498791" cy="430887"/>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Θεραπεία</a:t>
            </a:r>
            <a:endParaRPr lang="en-US" sz="2200" spc="-100" dirty="0">
              <a:solidFill>
                <a:schemeClr val="tx1">
                  <a:lumMod val="65000"/>
                  <a:lumOff val="35000"/>
                </a:schemeClr>
              </a:solidFill>
              <a:latin typeface="Calibri"/>
              <a:ea typeface="맑은 고딕"/>
              <a:cs typeface="Calibri"/>
            </a:endParaRPr>
          </a:p>
        </p:txBody>
      </p:sp>
      <p:sp>
        <p:nvSpPr>
          <p:cNvPr id="75" name="Rectangle 74"/>
          <p:cNvSpPr/>
          <p:nvPr/>
        </p:nvSpPr>
        <p:spPr>
          <a:xfrm>
            <a:off x="1321001" y="2880134"/>
            <a:ext cx="7082809" cy="651460"/>
          </a:xfrm>
          <a:prstGeom prst="rect">
            <a:avLst/>
          </a:prstGeom>
        </p:spPr>
        <p:txBody>
          <a:bodyPr wrap="square">
            <a:spAutoFit/>
          </a:bodyPr>
          <a:lstStyle/>
          <a:p>
            <a:pPr algn="just" defTabSz="914400">
              <a:lnSpc>
                <a:spcPct val="90000"/>
              </a:lnSpc>
            </a:pPr>
            <a:r>
              <a:rPr lang="el-GR" sz="2000" spc="-100" dirty="0">
                <a:solidFill>
                  <a:schemeClr val="tx1">
                    <a:lumMod val="65000"/>
                    <a:lumOff val="35000"/>
                  </a:schemeClr>
                </a:solidFill>
                <a:latin typeface="Calibri"/>
                <a:ea typeface="맑은 고딕"/>
                <a:cs typeface="Calibri"/>
              </a:rPr>
              <a:t>τ</a:t>
            </a:r>
            <a:r>
              <a:rPr lang="el-GR" sz="2000" spc="-100" dirty="0" smtClean="0">
                <a:solidFill>
                  <a:schemeClr val="tx1">
                    <a:lumMod val="65000"/>
                    <a:lumOff val="35000"/>
                  </a:schemeClr>
                </a:solidFill>
                <a:latin typeface="Calibri"/>
                <a:ea typeface="맑은 고딕"/>
                <a:cs typeface="Calibri"/>
              </a:rPr>
              <a:t>α νανοσωματίδια χρησιμοποιούνται ως φορείς φαρμάκων</a:t>
            </a:r>
            <a:r>
              <a:rPr lang="en-US" sz="2000" spc="-100" dirty="0" smtClean="0">
                <a:solidFill>
                  <a:schemeClr val="tx1">
                    <a:lumMod val="65000"/>
                    <a:lumOff val="35000"/>
                  </a:schemeClr>
                </a:solidFill>
                <a:latin typeface="Calibri"/>
                <a:ea typeface="맑은 고딕"/>
                <a:cs typeface="Calibri"/>
              </a:rPr>
              <a:t> </a:t>
            </a:r>
            <a:r>
              <a:rPr lang="el-GR" sz="2000" spc="-100" dirty="0" smtClean="0">
                <a:solidFill>
                  <a:schemeClr val="tx1">
                    <a:lumMod val="65000"/>
                    <a:lumOff val="35000"/>
                  </a:schemeClr>
                </a:solidFill>
                <a:latin typeface="Calibri"/>
                <a:ea typeface="맑은 고딕"/>
                <a:cs typeface="Calibri"/>
              </a:rPr>
              <a:t>για στοχευμένη χορήγηση-</a:t>
            </a:r>
            <a:r>
              <a:rPr lang="en-US" sz="2000" spc="-100" dirty="0" smtClean="0">
                <a:solidFill>
                  <a:schemeClr val="tx1">
                    <a:lumMod val="65000"/>
                    <a:lumOff val="35000"/>
                  </a:schemeClr>
                </a:solidFill>
                <a:latin typeface="Calibri"/>
                <a:ea typeface="맑은 고딕"/>
                <a:cs typeface="Calibri"/>
              </a:rPr>
              <a:t> targeted drug delivery</a:t>
            </a:r>
            <a:endParaRPr lang="el-GR" sz="2000" spc="-100" dirty="0" smtClean="0">
              <a:solidFill>
                <a:schemeClr val="tx1">
                  <a:lumMod val="65000"/>
                  <a:lumOff val="35000"/>
                </a:schemeClr>
              </a:solidFill>
              <a:latin typeface="Calibri"/>
              <a:ea typeface="맑은 고딕"/>
              <a:cs typeface="Calibri"/>
            </a:endParaRPr>
          </a:p>
        </p:txBody>
      </p:sp>
      <p:sp>
        <p:nvSpPr>
          <p:cNvPr id="76" name="Rectangle 75"/>
          <p:cNvSpPr/>
          <p:nvPr/>
        </p:nvSpPr>
        <p:spPr>
          <a:xfrm>
            <a:off x="532314" y="3864333"/>
            <a:ext cx="8239111" cy="1317600"/>
          </a:xfrm>
          <a:prstGeom prst="rect">
            <a:avLst/>
          </a:prstGeom>
          <a:solidFill>
            <a:srgbClr val="72C8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77" name="Rectangle 76"/>
          <p:cNvSpPr/>
          <p:nvPr/>
        </p:nvSpPr>
        <p:spPr>
          <a:xfrm>
            <a:off x="1321001" y="3901367"/>
            <a:ext cx="6498791" cy="430887"/>
          </a:xfrm>
          <a:prstGeom prst="rect">
            <a:avLst/>
          </a:prstGeom>
        </p:spPr>
        <p:txBody>
          <a:bodyPr wrap="square">
            <a:spAutoFit/>
          </a:bodyPr>
          <a:lstStyle/>
          <a:p>
            <a:pPr defTabSz="914400"/>
            <a:r>
              <a:rPr lang="el-GR" sz="2200" spc="-100" dirty="0" smtClean="0">
                <a:solidFill>
                  <a:srgbClr val="595959"/>
                </a:solidFill>
                <a:latin typeface="Calibri"/>
                <a:ea typeface="맑은 고딕"/>
                <a:cs typeface="Calibri"/>
              </a:rPr>
              <a:t>Θεραγνωστική</a:t>
            </a:r>
            <a:endParaRPr lang="en-US" sz="2200" spc="-100" dirty="0">
              <a:solidFill>
                <a:srgbClr val="595959"/>
              </a:solidFill>
              <a:latin typeface="Calibri"/>
              <a:ea typeface="맑은 고딕"/>
              <a:cs typeface="Calibri"/>
            </a:endParaRPr>
          </a:p>
        </p:txBody>
      </p:sp>
      <p:sp>
        <p:nvSpPr>
          <p:cNvPr id="78" name="Rectangle 77"/>
          <p:cNvSpPr/>
          <p:nvPr/>
        </p:nvSpPr>
        <p:spPr>
          <a:xfrm>
            <a:off x="1323351" y="4352806"/>
            <a:ext cx="7082809" cy="651460"/>
          </a:xfrm>
          <a:prstGeom prst="rect">
            <a:avLst/>
          </a:prstGeom>
        </p:spPr>
        <p:txBody>
          <a:bodyPr wrap="square">
            <a:spAutoFit/>
          </a:bodyPr>
          <a:lstStyle/>
          <a:p>
            <a:pPr algn="just" defTabSz="914400">
              <a:lnSpc>
                <a:spcPct val="90000"/>
              </a:lnSpc>
            </a:pPr>
            <a:r>
              <a:rPr lang="el-GR" sz="2000" spc="-100" dirty="0">
                <a:solidFill>
                  <a:srgbClr val="595959"/>
                </a:solidFill>
                <a:latin typeface="Calibri"/>
                <a:ea typeface="맑은 고딕"/>
                <a:cs typeface="Calibri"/>
              </a:rPr>
              <a:t>σ</a:t>
            </a:r>
            <a:r>
              <a:rPr lang="el-GR" sz="2000" spc="-100" dirty="0" smtClean="0">
                <a:solidFill>
                  <a:srgbClr val="595959"/>
                </a:solidFill>
                <a:latin typeface="Calibri"/>
                <a:ea typeface="맑은 고딕"/>
                <a:cs typeface="Calibri"/>
              </a:rPr>
              <a:t>υνδυασμός διάγνωσης και θεραπείας</a:t>
            </a:r>
            <a:r>
              <a:rPr lang="en-US" sz="2000" spc="-100" dirty="0" smtClean="0">
                <a:solidFill>
                  <a:srgbClr val="595959"/>
                </a:solidFill>
                <a:latin typeface="Calibri"/>
                <a:ea typeface="맑은 고딕"/>
                <a:cs typeface="Calibri"/>
              </a:rPr>
              <a:t> </a:t>
            </a:r>
            <a:r>
              <a:rPr lang="el-GR" sz="2000" spc="-100" dirty="0" smtClean="0">
                <a:solidFill>
                  <a:srgbClr val="595959"/>
                </a:solidFill>
                <a:latin typeface="Calibri"/>
                <a:ea typeface="맑은 고딕"/>
                <a:cs typeface="Calibri"/>
              </a:rPr>
              <a:t>μέσω των πολλαπλών μορίων-συνδετών που φέρουν τα νανοσωματίδια στην επιφάνειά τους</a:t>
            </a:r>
            <a:endParaRPr lang="en-US" sz="2000" spc="-100" dirty="0">
              <a:solidFill>
                <a:srgbClr val="595959"/>
              </a:solidFill>
              <a:latin typeface="Calibri"/>
              <a:ea typeface="맑은 고딕"/>
              <a:cs typeface="Calibri"/>
            </a:endParaRPr>
          </a:p>
        </p:txBody>
      </p:sp>
      <p:sp>
        <p:nvSpPr>
          <p:cNvPr id="17" name="Rectangle 16"/>
          <p:cNvSpPr/>
          <p:nvPr/>
        </p:nvSpPr>
        <p:spPr>
          <a:xfrm>
            <a:off x="1197129" y="2602979"/>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18" name="Rectangle 17"/>
          <p:cNvSpPr/>
          <p:nvPr/>
        </p:nvSpPr>
        <p:spPr>
          <a:xfrm>
            <a:off x="1216363" y="3964082"/>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19" name="Rectangle 18"/>
          <p:cNvSpPr/>
          <p:nvPr/>
        </p:nvSpPr>
        <p:spPr>
          <a:xfrm>
            <a:off x="512776" y="5295257"/>
            <a:ext cx="8239111" cy="1317600"/>
          </a:xfrm>
          <a:prstGeom prst="rect">
            <a:avLst/>
          </a:prstGeom>
          <a:solidFill>
            <a:srgbClr val="E4822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20" name="Rectangle 19"/>
          <p:cNvSpPr/>
          <p:nvPr/>
        </p:nvSpPr>
        <p:spPr>
          <a:xfrm>
            <a:off x="1372971" y="5382386"/>
            <a:ext cx="6498791" cy="430887"/>
          </a:xfrm>
          <a:prstGeom prst="rect">
            <a:avLst/>
          </a:prstGeom>
        </p:spPr>
        <p:txBody>
          <a:bodyPr wrap="square">
            <a:spAutoFit/>
          </a:bodyPr>
          <a:lstStyle/>
          <a:p>
            <a:pPr defTabSz="914400"/>
            <a:r>
              <a:rPr lang="el-GR" sz="2200" spc="-100" dirty="0" smtClean="0">
                <a:solidFill>
                  <a:srgbClr val="595959"/>
                </a:solidFill>
                <a:latin typeface="Calibri"/>
                <a:ea typeface="맑은 고딕"/>
                <a:cs typeface="Calibri"/>
              </a:rPr>
              <a:t>Άλλες εφαρμογές</a:t>
            </a:r>
            <a:endParaRPr lang="en-US" sz="2200" spc="-100" dirty="0">
              <a:solidFill>
                <a:srgbClr val="595959"/>
              </a:solidFill>
              <a:latin typeface="Calibri"/>
              <a:ea typeface="맑은 고딕"/>
              <a:cs typeface="Calibri"/>
            </a:endParaRPr>
          </a:p>
        </p:txBody>
      </p:sp>
      <p:sp>
        <p:nvSpPr>
          <p:cNvPr id="21" name="Rectangle 20"/>
          <p:cNvSpPr/>
          <p:nvPr/>
        </p:nvSpPr>
        <p:spPr>
          <a:xfrm>
            <a:off x="1359773" y="5815699"/>
            <a:ext cx="7082809" cy="651460"/>
          </a:xfrm>
          <a:prstGeom prst="rect">
            <a:avLst/>
          </a:prstGeom>
        </p:spPr>
        <p:txBody>
          <a:bodyPr wrap="square">
            <a:spAutoFit/>
          </a:bodyPr>
          <a:lstStyle/>
          <a:p>
            <a:pPr algn="just" defTabSz="914400">
              <a:lnSpc>
                <a:spcPct val="90000"/>
              </a:lnSpc>
            </a:pPr>
            <a:r>
              <a:rPr lang="el-GR" sz="2000" spc="-100" dirty="0" smtClean="0">
                <a:solidFill>
                  <a:srgbClr val="595959"/>
                </a:solidFill>
                <a:latin typeface="Calibri"/>
                <a:ea typeface="맑은 고딕"/>
                <a:cs typeface="Calibri"/>
              </a:rPr>
              <a:t>Αναγεννητική Ιατρική, Ορθοπαιδική, Οφθαλμολογία, Ογκολογία, Χειρουργική, Καρδιολογία</a:t>
            </a:r>
            <a:endParaRPr lang="en-US" sz="2000" spc="-100" dirty="0">
              <a:solidFill>
                <a:srgbClr val="595959"/>
              </a:solidFill>
              <a:latin typeface="Calibri"/>
              <a:ea typeface="맑은 고딕"/>
              <a:cs typeface="Calibri"/>
            </a:endParaRPr>
          </a:p>
        </p:txBody>
      </p:sp>
      <p:sp>
        <p:nvSpPr>
          <p:cNvPr id="22" name="Rectangle 21"/>
          <p:cNvSpPr/>
          <p:nvPr/>
        </p:nvSpPr>
        <p:spPr>
          <a:xfrm>
            <a:off x="1243913" y="5462857"/>
            <a:ext cx="45720" cy="370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2" name="Slide Number Placeholder 1"/>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6</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8101264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F2.large.jpg"/>
          <p:cNvPicPr>
            <a:picLocks noChangeAspect="1"/>
          </p:cNvPicPr>
          <p:nvPr/>
        </p:nvPicPr>
        <p:blipFill rotWithShape="1">
          <a:blip r:embed="rId3">
            <a:extLst>
              <a:ext uri="{28A0092B-C50C-407E-A947-70E740481C1C}">
                <a14:useLocalDpi xmlns:a14="http://schemas.microsoft.com/office/drawing/2010/main" val="0"/>
              </a:ext>
            </a:extLst>
          </a:blip>
          <a:srcRect l="261" r="937"/>
          <a:stretch/>
        </p:blipFill>
        <p:spPr>
          <a:xfrm>
            <a:off x="1199474" y="862244"/>
            <a:ext cx="7237804" cy="5741753"/>
          </a:xfrm>
          <a:prstGeom prst="rect">
            <a:avLst/>
          </a:prstGeom>
        </p:spPr>
      </p:pic>
      <p:grpSp>
        <p:nvGrpSpPr>
          <p:cNvPr id="3" name="Group 2"/>
          <p:cNvGrpSpPr/>
          <p:nvPr/>
        </p:nvGrpSpPr>
        <p:grpSpPr>
          <a:xfrm>
            <a:off x="532314" y="236893"/>
            <a:ext cx="8239111" cy="547200"/>
            <a:chOff x="4526927" y="2166425"/>
            <a:chExt cx="3540921" cy="2912012"/>
          </a:xfrm>
        </p:grpSpPr>
        <p:sp>
          <p:nvSpPr>
            <p:cNvPr id="4" name="Rectangle 3"/>
            <p:cNvSpPr/>
            <p:nvPr/>
          </p:nvSpPr>
          <p:spPr>
            <a:xfrm>
              <a:off x="4526927" y="2166425"/>
              <a:ext cx="3540921" cy="2912012"/>
            </a:xfrm>
            <a:prstGeom prst="rect">
              <a:avLst/>
            </a:prstGeom>
            <a:solidFill>
              <a:srgbClr val="00A2A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5" name="Rectangle 4"/>
            <p:cNvSpPr/>
            <p:nvPr/>
          </p:nvSpPr>
          <p:spPr>
            <a:xfrm>
              <a:off x="4846099" y="2289898"/>
              <a:ext cx="2792984" cy="2293034"/>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Διαγνωστική: </a:t>
              </a:r>
              <a:r>
                <a:rPr lang="en-US" sz="2200" spc="-100" dirty="0" smtClean="0">
                  <a:solidFill>
                    <a:schemeClr val="tx1">
                      <a:lumMod val="65000"/>
                      <a:lumOff val="35000"/>
                    </a:schemeClr>
                  </a:solidFill>
                  <a:latin typeface="Calibri"/>
                  <a:ea typeface="맑은 고딕"/>
                  <a:cs typeface="Calibri"/>
                </a:rPr>
                <a:t>in-vivo</a:t>
              </a:r>
              <a:endParaRPr lang="en-US" sz="2200" spc="-100" dirty="0">
                <a:solidFill>
                  <a:schemeClr val="tx1">
                    <a:lumMod val="65000"/>
                    <a:lumOff val="35000"/>
                  </a:schemeClr>
                </a:solidFill>
                <a:latin typeface="Calibri"/>
                <a:ea typeface="맑은 고딕"/>
                <a:cs typeface="Calibri"/>
              </a:endParaRPr>
            </a:p>
          </p:txBody>
        </p:sp>
        <p:sp>
          <p:nvSpPr>
            <p:cNvPr id="6" name="Rectangle 5"/>
            <p:cNvSpPr/>
            <p:nvPr/>
          </p:nvSpPr>
          <p:spPr>
            <a:xfrm>
              <a:off x="4813652" y="2851865"/>
              <a:ext cx="19649" cy="15134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grpSp>
      <p:sp>
        <p:nvSpPr>
          <p:cNvPr id="8" name="TextBox 7"/>
          <p:cNvSpPr txBox="1"/>
          <p:nvPr/>
        </p:nvSpPr>
        <p:spPr>
          <a:xfrm>
            <a:off x="532313" y="6564916"/>
            <a:ext cx="8239111" cy="276999"/>
          </a:xfrm>
          <a:prstGeom prst="rect">
            <a:avLst/>
          </a:prstGeom>
          <a:noFill/>
        </p:spPr>
        <p:txBody>
          <a:bodyPr wrap="square" rtlCol="0">
            <a:spAutoFit/>
          </a:bodyPr>
          <a:lstStyle/>
          <a:p>
            <a:pPr algn="ctr"/>
            <a:r>
              <a:rPr lang="en-US" sz="1200" dirty="0" smtClean="0">
                <a:solidFill>
                  <a:schemeClr val="tx1">
                    <a:lumMod val="75000"/>
                    <a:lumOff val="25000"/>
                  </a:schemeClr>
                </a:solidFill>
                <a:latin typeface="Calibri"/>
                <a:cs typeface="Calibri"/>
              </a:rPr>
              <a:t>Mulder et al.2014. Imaging and </a:t>
            </a:r>
            <a:r>
              <a:rPr lang="en-US" sz="1200" dirty="0" err="1" smtClean="0">
                <a:solidFill>
                  <a:schemeClr val="tx1">
                    <a:lumMod val="75000"/>
                    <a:lumOff val="25000"/>
                  </a:schemeClr>
                </a:solidFill>
                <a:latin typeface="Calibri"/>
                <a:cs typeface="Calibri"/>
              </a:rPr>
              <a:t>Nanomedicine</a:t>
            </a:r>
            <a:r>
              <a:rPr lang="en-US" sz="1200" dirty="0" smtClean="0">
                <a:solidFill>
                  <a:schemeClr val="tx1">
                    <a:lumMod val="75000"/>
                    <a:lumOff val="25000"/>
                  </a:schemeClr>
                </a:solidFill>
                <a:latin typeface="Calibri"/>
                <a:cs typeface="Calibri"/>
              </a:rPr>
              <a:t> in Inflammatory Atherosclerosis</a:t>
            </a:r>
            <a:endParaRPr lang="en-US" sz="1200" dirty="0">
              <a:solidFill>
                <a:schemeClr val="tx1">
                  <a:lumMod val="75000"/>
                  <a:lumOff val="25000"/>
                </a:schemeClr>
              </a:solidFill>
              <a:latin typeface="Calibri"/>
              <a:cs typeface="Calibri"/>
            </a:endParaRPr>
          </a:p>
        </p:txBody>
      </p:sp>
      <p:sp>
        <p:nvSpPr>
          <p:cNvPr id="7" name="Slide Number Placeholder 6"/>
          <p:cNvSpPr>
            <a:spLocks noGrp="1"/>
          </p:cNvSpPr>
          <p:nvPr>
            <p:ph type="sldNum" sz="quarter" idx="12"/>
          </p:nvPr>
        </p:nvSpPr>
        <p:spPr/>
        <p:txBody>
          <a:bodyPr/>
          <a:lstStyle/>
          <a:p>
            <a:fld id="{D20D01E0-48A2-4722-95EC-347598CAEB48}" type="slidenum">
              <a:rPr lang="en-US" smtClean="0">
                <a:solidFill>
                  <a:srgbClr val="000000">
                    <a:tint val="75000"/>
                  </a:srgbClr>
                </a:solidFill>
                <a:latin typeface="Open Sans Light"/>
                <a:ea typeface="맑은 고딕"/>
              </a:rPr>
              <a:pPr/>
              <a:t>7</a:t>
            </a:fld>
            <a:endParaRPr lang="en-US">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28525715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2314" y="569040"/>
            <a:ext cx="8239111" cy="547199"/>
            <a:chOff x="4526927" y="3933995"/>
            <a:chExt cx="3540921" cy="2912009"/>
          </a:xfrm>
        </p:grpSpPr>
        <p:sp>
          <p:nvSpPr>
            <p:cNvPr id="4" name="Rectangle 3"/>
            <p:cNvSpPr/>
            <p:nvPr/>
          </p:nvSpPr>
          <p:spPr>
            <a:xfrm>
              <a:off x="4526927" y="3933995"/>
              <a:ext cx="3540921" cy="2912009"/>
            </a:xfrm>
            <a:prstGeom prst="rect">
              <a:avLst/>
            </a:prstGeom>
            <a:solidFill>
              <a:srgbClr val="F976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5" name="Rectangle 4"/>
            <p:cNvSpPr/>
            <p:nvPr/>
          </p:nvSpPr>
          <p:spPr>
            <a:xfrm>
              <a:off x="4846099" y="4057463"/>
              <a:ext cx="2792984" cy="2293036"/>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Θεραπεία: </a:t>
              </a:r>
              <a:r>
                <a:rPr lang="en-US" sz="2200" spc="-100" dirty="0" smtClean="0">
                  <a:solidFill>
                    <a:schemeClr val="tx1">
                      <a:lumMod val="65000"/>
                      <a:lumOff val="35000"/>
                    </a:schemeClr>
                  </a:solidFill>
                  <a:latin typeface="Calibri"/>
                  <a:ea typeface="맑은 고딕"/>
                  <a:cs typeface="Calibri"/>
                </a:rPr>
                <a:t>targeted drug delivery</a:t>
              </a:r>
              <a:endParaRPr lang="en-US" sz="2200" spc="-100" dirty="0">
                <a:solidFill>
                  <a:schemeClr val="tx1">
                    <a:lumMod val="65000"/>
                    <a:lumOff val="35000"/>
                  </a:schemeClr>
                </a:solidFill>
                <a:latin typeface="Calibri"/>
                <a:ea typeface="맑은 고딕"/>
                <a:cs typeface="Calibri"/>
              </a:endParaRPr>
            </a:p>
          </p:txBody>
        </p:sp>
        <p:sp>
          <p:nvSpPr>
            <p:cNvPr id="6" name="Rectangle 5"/>
            <p:cNvSpPr/>
            <p:nvPr/>
          </p:nvSpPr>
          <p:spPr>
            <a:xfrm>
              <a:off x="4797704" y="4690166"/>
              <a:ext cx="19649" cy="15134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grpSp>
      <p:sp>
        <p:nvSpPr>
          <p:cNvPr id="11" name="Content Placeholder 10"/>
          <p:cNvSpPr>
            <a:spLocks noGrp="1"/>
          </p:cNvSpPr>
          <p:nvPr>
            <p:ph idx="1"/>
          </p:nvPr>
        </p:nvSpPr>
        <p:spPr>
          <a:xfrm>
            <a:off x="530959" y="1376237"/>
            <a:ext cx="8240465" cy="4351338"/>
          </a:xfrm>
        </p:spPr>
        <p:txBody>
          <a:bodyPr>
            <a:normAutofit/>
          </a:bodyPr>
          <a:lstStyle/>
          <a:p>
            <a:pPr algn="just">
              <a:lnSpc>
                <a:spcPct val="100000"/>
              </a:lnSpc>
              <a:buFont typeface="Courier New"/>
              <a:buChar char="o"/>
            </a:pPr>
            <a:r>
              <a:rPr lang="el-GR" sz="2000" spc="-100" dirty="0" smtClean="0">
                <a:solidFill>
                  <a:srgbClr val="595959"/>
                </a:solidFill>
                <a:latin typeface="Calibri"/>
                <a:cs typeface="Calibri"/>
              </a:rPr>
              <a:t>Στα νανοσωματίδια μπορούν να συνδεθούν, να απορροφηθούν ή να ενκαμψακιωθούν μόρια φαρμάκου, δημιουργώντας έτσι ένα σύστημα προστατευμένο από χημική ή ενζυμική αποδόμηση.</a:t>
            </a:r>
            <a:endParaRPr lang="en-US" sz="2000" spc="-100" dirty="0" smtClean="0">
              <a:solidFill>
                <a:srgbClr val="595959"/>
              </a:solidFill>
              <a:latin typeface="Calibri"/>
              <a:cs typeface="Calibri"/>
            </a:endParaRPr>
          </a:p>
          <a:p>
            <a:pPr algn="just">
              <a:lnSpc>
                <a:spcPct val="100000"/>
              </a:lnSpc>
              <a:buFont typeface="Courier New"/>
              <a:buChar char="o"/>
            </a:pPr>
            <a:r>
              <a:rPr lang="el-GR" sz="2000" spc="-100" dirty="0" smtClean="0">
                <a:solidFill>
                  <a:srgbClr val="595959"/>
                </a:solidFill>
                <a:latin typeface="Calibri"/>
                <a:cs typeface="Calibri"/>
              </a:rPr>
              <a:t>Τα νανοσωματίδια έχουν τη δυνατότητα σύνδεσης στην επιφάνεια τους λειτουργικών ομάδων  (αντισώματα, πρωτεϊνες κλπ)</a:t>
            </a:r>
            <a:endParaRPr lang="en-US" sz="2000" spc="-100" dirty="0">
              <a:solidFill>
                <a:srgbClr val="595959"/>
              </a:solidFill>
              <a:latin typeface="Calibri"/>
              <a:cs typeface="Calibri"/>
            </a:endParaRPr>
          </a:p>
        </p:txBody>
      </p:sp>
      <p:pic>
        <p:nvPicPr>
          <p:cNvPr id="13" name="Picture 12" descr="Screen Shot 2017-03-23 at 3.1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25" y="3543919"/>
            <a:ext cx="3829482" cy="2160000"/>
          </a:xfrm>
          <a:prstGeom prst="rect">
            <a:avLst/>
          </a:prstGeom>
        </p:spPr>
      </p:pic>
      <p:pic>
        <p:nvPicPr>
          <p:cNvPr id="14" name="Picture 13" descr="Screen Shot 2017-03-23 at 3.1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44" y="3543920"/>
            <a:ext cx="3847734" cy="2139762"/>
          </a:xfrm>
          <a:prstGeom prst="rect">
            <a:avLst/>
          </a:prstGeom>
        </p:spPr>
      </p:pic>
      <p:sp>
        <p:nvSpPr>
          <p:cNvPr id="2" name="TextBox 1"/>
          <p:cNvSpPr txBox="1"/>
          <p:nvPr/>
        </p:nvSpPr>
        <p:spPr>
          <a:xfrm>
            <a:off x="840425" y="3581687"/>
            <a:ext cx="3201714" cy="369332"/>
          </a:xfrm>
          <a:prstGeom prst="rect">
            <a:avLst/>
          </a:prstGeom>
          <a:noFill/>
        </p:spPr>
        <p:txBody>
          <a:bodyPr wrap="square" rtlCol="0">
            <a:spAutoFit/>
          </a:bodyPr>
          <a:lstStyle/>
          <a:p>
            <a:r>
              <a:rPr lang="en-US" dirty="0" smtClean="0">
                <a:solidFill>
                  <a:schemeClr val="tx1">
                    <a:lumMod val="65000"/>
                    <a:lumOff val="35000"/>
                  </a:schemeClr>
                </a:solidFill>
              </a:rPr>
              <a:t>Delivery </a:t>
            </a:r>
            <a:r>
              <a:rPr lang="en-US" sz="1600" i="1" dirty="0" smtClean="0">
                <a:solidFill>
                  <a:srgbClr val="3366FF"/>
                </a:solidFill>
              </a:rPr>
              <a:t>‘’go where we want’’</a:t>
            </a:r>
            <a:endParaRPr lang="en-US" sz="1600" i="1" dirty="0">
              <a:solidFill>
                <a:srgbClr val="3366FF"/>
              </a:solidFill>
            </a:endParaRPr>
          </a:p>
        </p:txBody>
      </p:sp>
      <p:sp>
        <p:nvSpPr>
          <p:cNvPr id="12" name="TextBox 11"/>
          <p:cNvSpPr txBox="1"/>
          <p:nvPr/>
        </p:nvSpPr>
        <p:spPr>
          <a:xfrm>
            <a:off x="6468544" y="3782341"/>
            <a:ext cx="2603912" cy="338554"/>
          </a:xfrm>
          <a:prstGeom prst="rect">
            <a:avLst/>
          </a:prstGeom>
          <a:noFill/>
        </p:spPr>
        <p:txBody>
          <a:bodyPr wrap="square" rtlCol="0">
            <a:spAutoFit/>
          </a:bodyPr>
          <a:lstStyle/>
          <a:p>
            <a:r>
              <a:rPr lang="en-US" sz="1600" i="1" dirty="0" smtClean="0">
                <a:solidFill>
                  <a:srgbClr val="3366FF"/>
                </a:solidFill>
              </a:rPr>
              <a:t>‘’stay where we want’’</a:t>
            </a:r>
            <a:endParaRPr lang="en-US" sz="1600" i="1" dirty="0">
              <a:solidFill>
                <a:srgbClr val="3366FF"/>
              </a:solidFill>
            </a:endParaRPr>
          </a:p>
        </p:txBody>
      </p:sp>
      <p:sp>
        <p:nvSpPr>
          <p:cNvPr id="7" name="Slide Number Placeholder 6"/>
          <p:cNvSpPr>
            <a:spLocks noGrp="1"/>
          </p:cNvSpPr>
          <p:nvPr>
            <p:ph type="sldNum" sz="quarter" idx="12"/>
          </p:nvPr>
        </p:nvSpPr>
        <p:spPr>
          <a:xfrm>
            <a:off x="8600598" y="6312620"/>
            <a:ext cx="415496" cy="365125"/>
          </a:xfrm>
        </p:spPr>
        <p:txBody>
          <a:bodyPr/>
          <a:lstStyle/>
          <a:p>
            <a:fld id="{D20D01E0-48A2-4722-95EC-347598CAEB48}" type="slidenum">
              <a:rPr lang="en-US" smtClean="0">
                <a:solidFill>
                  <a:srgbClr val="000000">
                    <a:tint val="75000"/>
                  </a:srgbClr>
                </a:solidFill>
                <a:latin typeface="Open Sans Light"/>
                <a:ea typeface="맑은 고딕"/>
              </a:rPr>
              <a:pPr/>
              <a:t>8</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41289386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532314" y="1627077"/>
            <a:ext cx="8239111" cy="4351338"/>
          </a:xfrm>
        </p:spPr>
        <p:txBody>
          <a:bodyPr>
            <a:normAutofit/>
          </a:bodyPr>
          <a:lstStyle/>
          <a:p>
            <a:pPr algn="just">
              <a:lnSpc>
                <a:spcPct val="100000"/>
              </a:lnSpc>
              <a:buFont typeface="Courier New"/>
              <a:buChar char="o"/>
            </a:pPr>
            <a:r>
              <a:rPr lang="el-GR" sz="2200" spc="-100" dirty="0" smtClean="0">
                <a:solidFill>
                  <a:srgbClr val="595959"/>
                </a:solidFill>
                <a:latin typeface="Calibri"/>
                <a:cs typeface="Calibri"/>
              </a:rPr>
              <a:t>Η πρόσβαση των νανοσωματιδίων στους ιστούς-στόχους μπορεί να είναι  </a:t>
            </a:r>
            <a:r>
              <a:rPr lang="el-GR" sz="2200" b="1" spc="-100" dirty="0" smtClean="0">
                <a:solidFill>
                  <a:srgbClr val="595959"/>
                </a:solidFill>
                <a:latin typeface="Calibri"/>
                <a:cs typeface="Calibri"/>
              </a:rPr>
              <a:t>παθητική</a:t>
            </a:r>
            <a:r>
              <a:rPr lang="en-US" sz="2200" b="1" spc="-100" dirty="0" smtClean="0">
                <a:solidFill>
                  <a:srgbClr val="595959"/>
                </a:solidFill>
                <a:latin typeface="Calibri"/>
                <a:cs typeface="Calibri"/>
              </a:rPr>
              <a:t> (passive targeting)</a:t>
            </a:r>
            <a:r>
              <a:rPr lang="el-GR" sz="2200" b="1" spc="-100" dirty="0" smtClean="0">
                <a:solidFill>
                  <a:srgbClr val="595959"/>
                </a:solidFill>
                <a:latin typeface="Calibri"/>
                <a:cs typeface="Calibri"/>
              </a:rPr>
              <a:t> </a:t>
            </a:r>
            <a:r>
              <a:rPr lang="el-GR" sz="2200" spc="-100" dirty="0" smtClean="0">
                <a:solidFill>
                  <a:srgbClr val="595959"/>
                </a:solidFill>
                <a:latin typeface="Calibri"/>
                <a:cs typeface="Calibri"/>
              </a:rPr>
              <a:t>ή </a:t>
            </a:r>
            <a:r>
              <a:rPr lang="el-GR" sz="2200" b="1" spc="-100" dirty="0" smtClean="0">
                <a:solidFill>
                  <a:srgbClr val="595959"/>
                </a:solidFill>
                <a:latin typeface="Calibri"/>
                <a:cs typeface="Calibri"/>
              </a:rPr>
              <a:t>ενεργητική</a:t>
            </a:r>
            <a:r>
              <a:rPr lang="en-US" sz="2200" b="1" spc="-100" dirty="0" smtClean="0">
                <a:solidFill>
                  <a:srgbClr val="595959"/>
                </a:solidFill>
                <a:latin typeface="Calibri"/>
                <a:cs typeface="Calibri"/>
              </a:rPr>
              <a:t> (active targeting)</a:t>
            </a:r>
            <a:r>
              <a:rPr lang="el-GR" sz="2200" spc="-100" dirty="0" smtClean="0">
                <a:solidFill>
                  <a:srgbClr val="595959"/>
                </a:solidFill>
                <a:latin typeface="Calibri"/>
                <a:cs typeface="Calibri"/>
              </a:rPr>
              <a:t>.</a:t>
            </a:r>
          </a:p>
          <a:p>
            <a:pPr marL="0" indent="0" algn="just">
              <a:lnSpc>
                <a:spcPct val="100000"/>
              </a:lnSpc>
              <a:buNone/>
            </a:pPr>
            <a:endParaRPr lang="en-US" sz="1000" b="1" spc="-100" dirty="0" smtClean="0">
              <a:solidFill>
                <a:srgbClr val="595959"/>
              </a:solidFill>
              <a:latin typeface="Calibri"/>
              <a:cs typeface="Calibri"/>
            </a:endParaRPr>
          </a:p>
          <a:p>
            <a:pPr algn="just">
              <a:lnSpc>
                <a:spcPct val="100000"/>
              </a:lnSpc>
              <a:buFont typeface="Courier New"/>
              <a:buChar char="o"/>
            </a:pPr>
            <a:r>
              <a:rPr lang="en-US" sz="2200" spc="-100" dirty="0" smtClean="0">
                <a:solidFill>
                  <a:srgbClr val="595959"/>
                </a:solidFill>
                <a:latin typeface="Calibri"/>
                <a:cs typeface="Calibri"/>
              </a:rPr>
              <a:t>H</a:t>
            </a:r>
            <a:r>
              <a:rPr lang="en-US" sz="2200" b="1" spc="-100" dirty="0" smtClean="0">
                <a:solidFill>
                  <a:srgbClr val="595959"/>
                </a:solidFill>
                <a:latin typeface="Calibri"/>
                <a:cs typeface="Calibri"/>
              </a:rPr>
              <a:t> </a:t>
            </a:r>
            <a:r>
              <a:rPr lang="el-GR" sz="2200" b="1" spc="-100" dirty="0" smtClean="0">
                <a:solidFill>
                  <a:srgbClr val="595959"/>
                </a:solidFill>
                <a:latin typeface="Calibri"/>
                <a:cs typeface="Calibri"/>
              </a:rPr>
              <a:t>παθητική</a:t>
            </a:r>
            <a:r>
              <a:rPr lang="el-GR" sz="2200" spc="-100" dirty="0" smtClean="0">
                <a:solidFill>
                  <a:srgbClr val="595959"/>
                </a:solidFill>
                <a:latin typeface="Calibri"/>
                <a:cs typeface="Calibri"/>
              </a:rPr>
              <a:t> στόχευση βασίζεται στο φαινόμενο της αυξημένης διαπερατότητας</a:t>
            </a:r>
            <a:r>
              <a:rPr lang="en-US" sz="2200" spc="-100" dirty="0" smtClean="0">
                <a:solidFill>
                  <a:srgbClr val="595959"/>
                </a:solidFill>
                <a:latin typeface="Calibri"/>
                <a:cs typeface="Calibri"/>
              </a:rPr>
              <a:t> </a:t>
            </a:r>
            <a:r>
              <a:rPr lang="el-GR" sz="2200" spc="-100" dirty="0" smtClean="0">
                <a:solidFill>
                  <a:srgbClr val="595959"/>
                </a:solidFill>
                <a:latin typeface="Calibri"/>
                <a:cs typeface="Calibri"/>
              </a:rPr>
              <a:t>και συγκράτησης (</a:t>
            </a:r>
            <a:r>
              <a:rPr lang="en-US" sz="2200" dirty="0">
                <a:solidFill>
                  <a:srgbClr val="595959"/>
                </a:solidFill>
                <a:latin typeface="Calibri"/>
                <a:cs typeface="Calibri"/>
              </a:rPr>
              <a:t>Enhanced Permeability and Retention </a:t>
            </a:r>
            <a:r>
              <a:rPr lang="en-US" sz="2200" dirty="0" smtClean="0">
                <a:solidFill>
                  <a:srgbClr val="595959"/>
                </a:solidFill>
                <a:latin typeface="Calibri"/>
                <a:cs typeface="Calibri"/>
              </a:rPr>
              <a:t>effect</a:t>
            </a:r>
            <a:r>
              <a:rPr lang="el-GR" sz="2200" dirty="0">
                <a:solidFill>
                  <a:srgbClr val="595959"/>
                </a:solidFill>
                <a:latin typeface="Calibri"/>
                <a:cs typeface="Calibri"/>
              </a:rPr>
              <a:t>-</a:t>
            </a:r>
            <a:r>
              <a:rPr lang="en-US" sz="2200" b="1" dirty="0" smtClean="0">
                <a:solidFill>
                  <a:srgbClr val="595959"/>
                </a:solidFill>
                <a:latin typeface="Calibri"/>
                <a:cs typeface="Calibri"/>
              </a:rPr>
              <a:t>EPR</a:t>
            </a:r>
            <a:r>
              <a:rPr lang="el-GR" sz="2200" dirty="0" smtClean="0">
                <a:solidFill>
                  <a:srgbClr val="595959"/>
                </a:solidFill>
                <a:latin typeface="Calibri"/>
                <a:cs typeface="Calibri"/>
              </a:rPr>
              <a:t>) </a:t>
            </a:r>
            <a:r>
              <a:rPr lang="el-GR" sz="2200" spc="-100" dirty="0" smtClean="0">
                <a:solidFill>
                  <a:srgbClr val="595959"/>
                </a:solidFill>
                <a:latin typeface="Calibri"/>
                <a:cs typeface="Calibri"/>
              </a:rPr>
              <a:t>που παρατηρείται σε μη φυσιολογικούς ιστούς</a:t>
            </a:r>
            <a:r>
              <a:rPr lang="el-GR" sz="2000" spc="-100" dirty="0" smtClean="0">
                <a:solidFill>
                  <a:srgbClr val="595959"/>
                </a:solidFill>
                <a:latin typeface="Calibri"/>
                <a:cs typeface="Calibri"/>
              </a:rPr>
              <a:t>.</a:t>
            </a:r>
          </a:p>
          <a:p>
            <a:pPr algn="just">
              <a:lnSpc>
                <a:spcPct val="100000"/>
              </a:lnSpc>
              <a:buFont typeface="Courier New"/>
              <a:buChar char="o"/>
            </a:pPr>
            <a:endParaRPr lang="el-GR" sz="1000" spc="-100" dirty="0" smtClean="0">
              <a:solidFill>
                <a:srgbClr val="595959"/>
              </a:solidFill>
              <a:latin typeface="Calibri"/>
              <a:cs typeface="Calibri"/>
            </a:endParaRPr>
          </a:p>
          <a:p>
            <a:pPr algn="just">
              <a:lnSpc>
                <a:spcPct val="100000"/>
              </a:lnSpc>
              <a:buFont typeface="Courier New"/>
              <a:buChar char="o"/>
            </a:pPr>
            <a:r>
              <a:rPr lang="el-GR" sz="2200" spc="-100" dirty="0" smtClean="0">
                <a:solidFill>
                  <a:srgbClr val="595959"/>
                </a:solidFill>
                <a:latin typeface="Calibri"/>
                <a:cs typeface="Calibri"/>
              </a:rPr>
              <a:t>Στην </a:t>
            </a:r>
            <a:r>
              <a:rPr lang="el-GR" sz="2200" b="1" spc="-100" dirty="0" smtClean="0">
                <a:solidFill>
                  <a:srgbClr val="595959"/>
                </a:solidFill>
                <a:latin typeface="Calibri"/>
                <a:cs typeface="Calibri"/>
              </a:rPr>
              <a:t>ενεργητική</a:t>
            </a:r>
            <a:r>
              <a:rPr lang="el-GR" sz="2200" spc="-100" dirty="0" smtClean="0">
                <a:solidFill>
                  <a:srgbClr val="595959"/>
                </a:solidFill>
                <a:latin typeface="Calibri"/>
                <a:cs typeface="Calibri"/>
              </a:rPr>
              <a:t> στόχευση, τα νανοσωματίδια προσδένονται με μόρια τα οποία συνδέονται επιλεκτικά με υποδοχείς που υπάρχουν στην κυτταρική μεμβράνη του στόχου.</a:t>
            </a:r>
            <a:endParaRPr lang="el-GR" sz="2200" spc="-100" dirty="0">
              <a:solidFill>
                <a:srgbClr val="595959"/>
              </a:solidFill>
              <a:latin typeface="Calibri"/>
              <a:cs typeface="Calibri"/>
            </a:endParaRPr>
          </a:p>
        </p:txBody>
      </p:sp>
      <p:sp>
        <p:nvSpPr>
          <p:cNvPr id="15" name="Rectangle 14"/>
          <p:cNvSpPr/>
          <p:nvPr/>
        </p:nvSpPr>
        <p:spPr>
          <a:xfrm>
            <a:off x="532314" y="569040"/>
            <a:ext cx="8239111" cy="547199"/>
          </a:xfrm>
          <a:prstGeom prst="rect">
            <a:avLst/>
          </a:prstGeom>
          <a:solidFill>
            <a:srgbClr val="F976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alpha val="70000"/>
                </a:prstClr>
              </a:solidFill>
              <a:latin typeface="Open Sans Light"/>
              <a:ea typeface="맑은 고딕"/>
            </a:endParaRPr>
          </a:p>
        </p:txBody>
      </p:sp>
      <p:sp>
        <p:nvSpPr>
          <p:cNvPr id="16" name="Rectangle 15"/>
          <p:cNvSpPr/>
          <p:nvPr/>
        </p:nvSpPr>
        <p:spPr>
          <a:xfrm>
            <a:off x="1274972" y="592241"/>
            <a:ext cx="6498791" cy="430887"/>
          </a:xfrm>
          <a:prstGeom prst="rect">
            <a:avLst/>
          </a:prstGeom>
        </p:spPr>
        <p:txBody>
          <a:bodyPr wrap="square">
            <a:spAutoFit/>
          </a:bodyPr>
          <a:lstStyle/>
          <a:p>
            <a:pPr defTabSz="914400"/>
            <a:r>
              <a:rPr lang="el-GR" sz="2200" spc="-100" dirty="0" smtClean="0">
                <a:solidFill>
                  <a:schemeClr val="tx1">
                    <a:lumMod val="65000"/>
                    <a:lumOff val="35000"/>
                  </a:schemeClr>
                </a:solidFill>
                <a:latin typeface="Calibri"/>
                <a:ea typeface="맑은 고딕"/>
                <a:cs typeface="Calibri"/>
              </a:rPr>
              <a:t>Θεραπεία: </a:t>
            </a:r>
            <a:r>
              <a:rPr lang="en-US" sz="2200" spc="-100" dirty="0" smtClean="0">
                <a:solidFill>
                  <a:schemeClr val="tx1">
                    <a:lumMod val="65000"/>
                    <a:lumOff val="35000"/>
                  </a:schemeClr>
                </a:solidFill>
                <a:latin typeface="Calibri"/>
                <a:ea typeface="맑은 고딕"/>
                <a:cs typeface="Calibri"/>
              </a:rPr>
              <a:t>targeted drug delivery</a:t>
            </a:r>
            <a:endParaRPr lang="en-US" sz="2200" spc="-100" dirty="0">
              <a:solidFill>
                <a:schemeClr val="tx1">
                  <a:lumMod val="65000"/>
                  <a:lumOff val="35000"/>
                </a:schemeClr>
              </a:solidFill>
              <a:latin typeface="Calibri"/>
              <a:ea typeface="맑은 고딕"/>
              <a:cs typeface="Calibri"/>
            </a:endParaRPr>
          </a:p>
        </p:txBody>
      </p:sp>
      <p:sp>
        <p:nvSpPr>
          <p:cNvPr id="17" name="Rectangle 16"/>
          <p:cNvSpPr/>
          <p:nvPr/>
        </p:nvSpPr>
        <p:spPr>
          <a:xfrm>
            <a:off x="1162365" y="711133"/>
            <a:ext cx="45720" cy="28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Open Sans Light"/>
              <a:ea typeface="맑은 고딕"/>
            </a:endParaRPr>
          </a:p>
        </p:txBody>
      </p:sp>
      <p:sp>
        <p:nvSpPr>
          <p:cNvPr id="2" name="Slide Number Placeholder 1"/>
          <p:cNvSpPr>
            <a:spLocks noGrp="1"/>
          </p:cNvSpPr>
          <p:nvPr>
            <p:ph type="sldNum" sz="quarter" idx="12"/>
          </p:nvPr>
        </p:nvSpPr>
        <p:spPr>
          <a:xfrm>
            <a:off x="8655908" y="6349607"/>
            <a:ext cx="415496" cy="365125"/>
          </a:xfrm>
        </p:spPr>
        <p:txBody>
          <a:bodyPr/>
          <a:lstStyle/>
          <a:p>
            <a:fld id="{D20D01E0-48A2-4722-95EC-347598CAEB48}" type="slidenum">
              <a:rPr lang="en-US" smtClean="0">
                <a:solidFill>
                  <a:srgbClr val="000000">
                    <a:tint val="75000"/>
                  </a:srgbClr>
                </a:solidFill>
                <a:latin typeface="Open Sans Light"/>
                <a:ea typeface="맑은 고딕"/>
              </a:rPr>
              <a:pPr/>
              <a:t>9</a:t>
            </a:fld>
            <a:endParaRPr lang="en-US" dirty="0">
              <a:solidFill>
                <a:srgbClr val="000000">
                  <a:tint val="75000"/>
                </a:srgbClr>
              </a:solidFill>
              <a:latin typeface="Open Sans Light"/>
              <a:ea typeface="맑은 고딕"/>
            </a:endParaRPr>
          </a:p>
        </p:txBody>
      </p:sp>
    </p:spTree>
    <p:extLst>
      <p:ext uri="{BB962C8B-B14F-4D97-AF65-F5344CB8AC3E}">
        <p14:creationId xmlns:p14="http://schemas.microsoft.com/office/powerpoint/2010/main" val="32038627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Info-free-fonts">
      <a:majorFont>
        <a:latin typeface="Bebas Neue"/>
        <a:ea typeface="맑은 고딕"/>
        <a:cs typeface=""/>
      </a:majorFont>
      <a:minorFont>
        <a:latin typeface="Open Sans Light"/>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2915</TotalTime>
  <Words>2890</Words>
  <Application>Microsoft Macintosh PowerPoint</Application>
  <PresentationFormat>On-screen Show (4:3)</PresentationFormat>
  <Paragraphs>309</Paragraphs>
  <Slides>37</Slides>
  <Notes>20</Notes>
  <HiddenSlides>0</HiddenSlides>
  <MMClips>0</MMClips>
  <ScaleCrop>false</ScaleCrop>
  <HeadingPairs>
    <vt:vector size="6" baseType="variant">
      <vt:variant>
        <vt:lpstr>Theme</vt:lpstr>
      </vt:variant>
      <vt:variant>
        <vt:i4>3</vt:i4>
      </vt:variant>
      <vt:variant>
        <vt:lpstr>Links</vt:lpstr>
      </vt:variant>
      <vt:variant>
        <vt:i4>1</vt:i4>
      </vt:variant>
      <vt:variant>
        <vt:lpstr>Slide Titles</vt:lpstr>
      </vt:variant>
      <vt:variant>
        <vt:i4>37</vt:i4>
      </vt:variant>
    </vt:vector>
  </HeadingPairs>
  <TitlesOfParts>
    <vt:vector size="41" baseType="lpstr">
      <vt:lpstr>Office Theme</vt:lpstr>
      <vt:lpstr>1_Office Theme</vt:lpstr>
      <vt:lpstr>2_Office Theme</vt:lpstr>
      <vt:lpstr>macos:Users:user:Desktop:%CE%A3%CF%85%CE%BD%CE%B5%CC%81%CE%B4%CF%81%CE%B9%CE%BF%20%CE%98%CE%B5%CF%83/%CE%BD%CE%B9%CE%BA%CE%B7%CF%82:%CE%95%CE%B9%CC%81%CE%B4%CE%BF%CF%82.docx!OLE_LINK1</vt:lpstr>
      <vt:lpstr>Η Νανοϊατρική στη διάγνωση και θεραπεία νευρολογικών παθήσεων</vt:lpstr>
      <vt:lpstr>PowerPoint Presentation</vt:lpstr>
      <vt:lpstr>Τι είναι η νανοϊατρική?</vt:lpstr>
      <vt:lpstr>Μέγεθος νανοσωματιδίων</vt:lpstr>
      <vt:lpstr>Κυριότερα είδη νανοσωματιδίων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Νευρολογικές παθήσεις</vt:lpstr>
      <vt:lpstr>Διάγνωση</vt:lpstr>
      <vt:lpstr>Διάγνωση: MRI</vt:lpstr>
      <vt:lpstr>Διάγνωση: MRI</vt:lpstr>
      <vt:lpstr>Διάγνωση: MRI</vt:lpstr>
      <vt:lpstr>Διάγνωση: MRI</vt:lpstr>
      <vt:lpstr>Διάγνωση: MRI</vt:lpstr>
      <vt:lpstr>Διάγνωση: MRI</vt:lpstr>
      <vt:lpstr>Διάγνωση: MRI</vt:lpstr>
      <vt:lpstr>Διάγνωση: Οπτική απεικόνιση</vt:lpstr>
      <vt:lpstr>Διάγνωση: Φωτοακουστική απεικόνιση</vt:lpstr>
      <vt:lpstr>Διάγνωση: Φωτοακουστική απεικόνιση</vt:lpstr>
      <vt:lpstr>Drug delivery</vt:lpstr>
      <vt:lpstr>Οδοί διαφυγής κατά μήκος του ΑΕΦ</vt:lpstr>
      <vt:lpstr>PowerPoint Presentation</vt:lpstr>
      <vt:lpstr>Drug delivery</vt:lpstr>
      <vt:lpstr>Drug delivery</vt:lpstr>
      <vt:lpstr>Drug delivery</vt:lpstr>
      <vt:lpstr>Drug delivery</vt:lpstr>
      <vt:lpstr>Drug delivery</vt:lpstr>
      <vt:lpstr>Συμπερασματικά....</vt:lpstr>
      <vt:lpstr>Σας ευχαριστώ για την προσοχή σας!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Νανοϊατρική στη διάγνωση και θεραπεία νευρολογικών παθήσεων</dc:title>
  <dc:creator>Agapi Ploussi</dc:creator>
  <cp:lastModifiedBy>stathis stathis</cp:lastModifiedBy>
  <cp:revision>300</cp:revision>
  <dcterms:created xsi:type="dcterms:W3CDTF">2017-03-20T13:50:36Z</dcterms:created>
  <dcterms:modified xsi:type="dcterms:W3CDTF">2017-03-31T14:46:07Z</dcterms:modified>
</cp:coreProperties>
</file>